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1" r:id="rId2"/>
    <p:sldId id="256" r:id="rId3"/>
    <p:sldId id="257" r:id="rId4"/>
    <p:sldId id="288" r:id="rId5"/>
    <p:sldId id="258" r:id="rId6"/>
    <p:sldId id="259" r:id="rId7"/>
    <p:sldId id="260" r:id="rId8"/>
    <p:sldId id="261" r:id="rId9"/>
    <p:sldId id="262" r:id="rId10"/>
    <p:sldId id="297" r:id="rId11"/>
    <p:sldId id="263" r:id="rId12"/>
    <p:sldId id="271" r:id="rId13"/>
    <p:sldId id="265" r:id="rId14"/>
    <p:sldId id="266" r:id="rId15"/>
    <p:sldId id="267" r:id="rId16"/>
    <p:sldId id="264" r:id="rId17"/>
    <p:sldId id="296" r:id="rId18"/>
    <p:sldId id="269" r:id="rId19"/>
    <p:sldId id="272" r:id="rId20"/>
    <p:sldId id="273" r:id="rId21"/>
    <p:sldId id="274" r:id="rId22"/>
    <p:sldId id="275" r:id="rId23"/>
    <p:sldId id="298" r:id="rId24"/>
    <p:sldId id="276" r:id="rId25"/>
    <p:sldId id="277" r:id="rId26"/>
    <p:sldId id="278" r:id="rId27"/>
    <p:sldId id="299" r:id="rId28"/>
    <p:sldId id="279" r:id="rId29"/>
    <p:sldId id="280" r:id="rId30"/>
    <p:sldId id="282" r:id="rId31"/>
    <p:sldId id="281" r:id="rId32"/>
    <p:sldId id="283" r:id="rId33"/>
    <p:sldId id="285" r:id="rId34"/>
    <p:sldId id="286" r:id="rId35"/>
    <p:sldId id="284" r:id="rId36"/>
    <p:sldId id="287" r:id="rId37"/>
    <p:sldId id="293" r:id="rId38"/>
    <p:sldId id="294" r:id="rId39"/>
    <p:sldId id="295" r:id="rId40"/>
    <p:sldId id="28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39ADC-7BCE-4F84-930B-2EE2F2A51D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5A963C0-A6E6-4674-979B-E2F19B03D058}">
      <dgm:prSet phldrT="[Text]"/>
      <dgm:spPr/>
      <dgm:t>
        <a:bodyPr/>
        <a:lstStyle/>
        <a:p>
          <a:r>
            <a:rPr lang="en-US" dirty="0"/>
            <a:t>4 ZORUNLU (must)</a:t>
          </a:r>
        </a:p>
      </dgm:t>
    </dgm:pt>
    <dgm:pt modelId="{BA251AE4-32DC-4238-83C1-F7596F88593D}" type="parTrans" cxnId="{25104F86-9ABA-4267-8E62-2B3FFDE1EAF0}">
      <dgm:prSet/>
      <dgm:spPr/>
      <dgm:t>
        <a:bodyPr/>
        <a:lstStyle/>
        <a:p>
          <a:endParaRPr lang="en-US"/>
        </a:p>
      </dgm:t>
    </dgm:pt>
    <dgm:pt modelId="{FA41CE92-732E-4349-86A8-64B655A15162}" type="sibTrans" cxnId="{25104F86-9ABA-4267-8E62-2B3FFDE1EAF0}">
      <dgm:prSet/>
      <dgm:spPr/>
      <dgm:t>
        <a:bodyPr/>
        <a:lstStyle/>
        <a:p>
          <a:endParaRPr lang="en-US"/>
        </a:p>
      </dgm:t>
    </dgm:pt>
    <dgm:pt modelId="{71A805C7-B061-48BA-93F8-53F7488A2B87}">
      <dgm:prSet phldrT="[Text]"/>
      <dgm:spPr/>
      <dgm:t>
        <a:bodyPr/>
        <a:lstStyle/>
        <a:p>
          <a:r>
            <a:rPr lang="en-US" dirty="0"/>
            <a:t>3 SEÇMELİ (elective)</a:t>
          </a:r>
        </a:p>
      </dgm:t>
    </dgm:pt>
    <dgm:pt modelId="{3A6D23E4-719D-4CD0-B117-ACA70513BD25}" type="parTrans" cxnId="{4041C073-0C55-43E4-8B43-DC73C7A97C4E}">
      <dgm:prSet/>
      <dgm:spPr/>
      <dgm:t>
        <a:bodyPr/>
        <a:lstStyle/>
        <a:p>
          <a:endParaRPr lang="en-US"/>
        </a:p>
      </dgm:t>
    </dgm:pt>
    <dgm:pt modelId="{739C3D34-A1CA-4EC0-9A97-545AD3FA2201}" type="sibTrans" cxnId="{4041C073-0C55-43E4-8B43-DC73C7A97C4E}">
      <dgm:prSet/>
      <dgm:spPr/>
      <dgm:t>
        <a:bodyPr/>
        <a:lstStyle/>
        <a:p>
          <a:endParaRPr lang="en-US"/>
        </a:p>
      </dgm:t>
    </dgm:pt>
    <dgm:pt modelId="{0812FF50-7792-468A-803A-B79EC0DAA414}">
      <dgm:prSet phldrT="[Text]"/>
      <dgm:spPr/>
      <dgm:t>
        <a:bodyPr/>
        <a:lstStyle/>
        <a:p>
          <a:r>
            <a:rPr lang="en-US" dirty="0"/>
            <a:t>7 DERS (courses)</a:t>
          </a:r>
        </a:p>
      </dgm:t>
    </dgm:pt>
    <dgm:pt modelId="{21428C18-AC7C-4D92-9B8E-9D2B11F00877}" type="sibTrans" cxnId="{E889EA08-B5DE-4B34-8DED-71344A70F8D7}">
      <dgm:prSet/>
      <dgm:spPr/>
      <dgm:t>
        <a:bodyPr/>
        <a:lstStyle/>
        <a:p>
          <a:endParaRPr lang="en-US"/>
        </a:p>
      </dgm:t>
    </dgm:pt>
    <dgm:pt modelId="{FA2192CF-7E72-4033-A596-105E46DC0DE2}" type="parTrans" cxnId="{E889EA08-B5DE-4B34-8DED-71344A70F8D7}">
      <dgm:prSet/>
      <dgm:spPr/>
      <dgm:t>
        <a:bodyPr/>
        <a:lstStyle/>
        <a:p>
          <a:endParaRPr lang="en-US"/>
        </a:p>
      </dgm:t>
    </dgm:pt>
    <dgm:pt modelId="{2B10C35A-F97B-4E04-8603-E4ED3AE1D733}" type="pres">
      <dgm:prSet presAssocID="{95D39ADC-7BCE-4F84-930B-2EE2F2A51DC3}" presName="hierChild1" presStyleCnt="0">
        <dgm:presLayoutVars>
          <dgm:orgChart val="1"/>
          <dgm:chPref val="1"/>
          <dgm:dir/>
          <dgm:animOne val="branch"/>
          <dgm:animLvl val="lvl"/>
          <dgm:resizeHandles/>
        </dgm:presLayoutVars>
      </dgm:prSet>
      <dgm:spPr/>
      <dgm:t>
        <a:bodyPr/>
        <a:lstStyle/>
        <a:p>
          <a:endParaRPr lang="tr-TR"/>
        </a:p>
      </dgm:t>
    </dgm:pt>
    <dgm:pt modelId="{E1923E7B-AC68-4602-8E41-A00F807D4FAF}" type="pres">
      <dgm:prSet presAssocID="{0812FF50-7792-468A-803A-B79EC0DAA414}" presName="hierRoot1" presStyleCnt="0">
        <dgm:presLayoutVars>
          <dgm:hierBranch val="init"/>
        </dgm:presLayoutVars>
      </dgm:prSet>
      <dgm:spPr/>
    </dgm:pt>
    <dgm:pt modelId="{60FA6224-1FB8-4521-81A9-64808C1D0489}" type="pres">
      <dgm:prSet presAssocID="{0812FF50-7792-468A-803A-B79EC0DAA414}" presName="rootComposite1" presStyleCnt="0"/>
      <dgm:spPr/>
    </dgm:pt>
    <dgm:pt modelId="{E292DA6C-EE75-42D5-A02E-C1860D48BE43}" type="pres">
      <dgm:prSet presAssocID="{0812FF50-7792-468A-803A-B79EC0DAA414}" presName="rootText1" presStyleLbl="node0" presStyleIdx="0" presStyleCnt="1" custScaleX="134710">
        <dgm:presLayoutVars>
          <dgm:chPref val="3"/>
        </dgm:presLayoutVars>
      </dgm:prSet>
      <dgm:spPr/>
      <dgm:t>
        <a:bodyPr/>
        <a:lstStyle/>
        <a:p>
          <a:endParaRPr lang="tr-TR"/>
        </a:p>
      </dgm:t>
    </dgm:pt>
    <dgm:pt modelId="{EAD42088-FA66-450F-B31C-64558B5057F9}" type="pres">
      <dgm:prSet presAssocID="{0812FF50-7792-468A-803A-B79EC0DAA414}" presName="rootConnector1" presStyleLbl="node1" presStyleIdx="0" presStyleCnt="0"/>
      <dgm:spPr/>
      <dgm:t>
        <a:bodyPr/>
        <a:lstStyle/>
        <a:p>
          <a:endParaRPr lang="tr-TR"/>
        </a:p>
      </dgm:t>
    </dgm:pt>
    <dgm:pt modelId="{502FE8A9-7783-4F25-A32C-34DE023CF399}" type="pres">
      <dgm:prSet presAssocID="{0812FF50-7792-468A-803A-B79EC0DAA414}" presName="hierChild2" presStyleCnt="0"/>
      <dgm:spPr/>
    </dgm:pt>
    <dgm:pt modelId="{65098FE2-787F-40E0-819C-09F0E3A25BF8}" type="pres">
      <dgm:prSet presAssocID="{BA251AE4-32DC-4238-83C1-F7596F88593D}" presName="Name37" presStyleLbl="parChTrans1D2" presStyleIdx="0" presStyleCnt="2"/>
      <dgm:spPr/>
      <dgm:t>
        <a:bodyPr/>
        <a:lstStyle/>
        <a:p>
          <a:endParaRPr lang="tr-TR"/>
        </a:p>
      </dgm:t>
    </dgm:pt>
    <dgm:pt modelId="{1516D168-257D-4B78-9E43-2133B665ADF3}" type="pres">
      <dgm:prSet presAssocID="{B5A963C0-A6E6-4674-979B-E2F19B03D058}" presName="hierRoot2" presStyleCnt="0">
        <dgm:presLayoutVars>
          <dgm:hierBranch val="init"/>
        </dgm:presLayoutVars>
      </dgm:prSet>
      <dgm:spPr/>
    </dgm:pt>
    <dgm:pt modelId="{A385D185-5E59-4AFF-B479-282A1C5DDF71}" type="pres">
      <dgm:prSet presAssocID="{B5A963C0-A6E6-4674-979B-E2F19B03D058}" presName="rootComposite" presStyleCnt="0"/>
      <dgm:spPr/>
    </dgm:pt>
    <dgm:pt modelId="{0D71EB18-A187-4CF1-A375-BBA7E869A488}" type="pres">
      <dgm:prSet presAssocID="{B5A963C0-A6E6-4674-979B-E2F19B03D058}" presName="rootText" presStyleLbl="node2" presStyleIdx="0" presStyleCnt="2">
        <dgm:presLayoutVars>
          <dgm:chPref val="3"/>
        </dgm:presLayoutVars>
      </dgm:prSet>
      <dgm:spPr/>
      <dgm:t>
        <a:bodyPr/>
        <a:lstStyle/>
        <a:p>
          <a:endParaRPr lang="tr-TR"/>
        </a:p>
      </dgm:t>
    </dgm:pt>
    <dgm:pt modelId="{BF732123-E3C5-4B86-92BC-B1CF0F9928C9}" type="pres">
      <dgm:prSet presAssocID="{B5A963C0-A6E6-4674-979B-E2F19B03D058}" presName="rootConnector" presStyleLbl="node2" presStyleIdx="0" presStyleCnt="2"/>
      <dgm:spPr/>
      <dgm:t>
        <a:bodyPr/>
        <a:lstStyle/>
        <a:p>
          <a:endParaRPr lang="tr-TR"/>
        </a:p>
      </dgm:t>
    </dgm:pt>
    <dgm:pt modelId="{3B87913E-A1A8-4697-9F22-D1D54956B4D4}" type="pres">
      <dgm:prSet presAssocID="{B5A963C0-A6E6-4674-979B-E2F19B03D058}" presName="hierChild4" presStyleCnt="0"/>
      <dgm:spPr/>
    </dgm:pt>
    <dgm:pt modelId="{C307C53F-5E34-4AE3-BF67-C7D373CE43D8}" type="pres">
      <dgm:prSet presAssocID="{B5A963C0-A6E6-4674-979B-E2F19B03D058}" presName="hierChild5" presStyleCnt="0"/>
      <dgm:spPr/>
    </dgm:pt>
    <dgm:pt modelId="{C78BB8CD-DC89-46B0-9AE2-F958016B7E42}" type="pres">
      <dgm:prSet presAssocID="{3A6D23E4-719D-4CD0-B117-ACA70513BD25}" presName="Name37" presStyleLbl="parChTrans1D2" presStyleIdx="1" presStyleCnt="2"/>
      <dgm:spPr/>
      <dgm:t>
        <a:bodyPr/>
        <a:lstStyle/>
        <a:p>
          <a:endParaRPr lang="tr-TR"/>
        </a:p>
      </dgm:t>
    </dgm:pt>
    <dgm:pt modelId="{975F3B8C-4574-43EA-ABFE-7F85377C41F4}" type="pres">
      <dgm:prSet presAssocID="{71A805C7-B061-48BA-93F8-53F7488A2B87}" presName="hierRoot2" presStyleCnt="0">
        <dgm:presLayoutVars>
          <dgm:hierBranch val="init"/>
        </dgm:presLayoutVars>
      </dgm:prSet>
      <dgm:spPr/>
    </dgm:pt>
    <dgm:pt modelId="{9F96089D-7A1C-4CA6-8AA4-A11113DA2C23}" type="pres">
      <dgm:prSet presAssocID="{71A805C7-B061-48BA-93F8-53F7488A2B87}" presName="rootComposite" presStyleCnt="0"/>
      <dgm:spPr/>
    </dgm:pt>
    <dgm:pt modelId="{7B3782AD-8656-422A-AF70-207FC4216429}" type="pres">
      <dgm:prSet presAssocID="{71A805C7-B061-48BA-93F8-53F7488A2B87}" presName="rootText" presStyleLbl="node2" presStyleIdx="1" presStyleCnt="2">
        <dgm:presLayoutVars>
          <dgm:chPref val="3"/>
        </dgm:presLayoutVars>
      </dgm:prSet>
      <dgm:spPr/>
      <dgm:t>
        <a:bodyPr/>
        <a:lstStyle/>
        <a:p>
          <a:endParaRPr lang="tr-TR"/>
        </a:p>
      </dgm:t>
    </dgm:pt>
    <dgm:pt modelId="{C64BB5BD-9F09-429E-876C-70A5C655B599}" type="pres">
      <dgm:prSet presAssocID="{71A805C7-B061-48BA-93F8-53F7488A2B87}" presName="rootConnector" presStyleLbl="node2" presStyleIdx="1" presStyleCnt="2"/>
      <dgm:spPr/>
      <dgm:t>
        <a:bodyPr/>
        <a:lstStyle/>
        <a:p>
          <a:endParaRPr lang="tr-TR"/>
        </a:p>
      </dgm:t>
    </dgm:pt>
    <dgm:pt modelId="{D649CA94-7AF3-4861-802F-B6C815F3C7C5}" type="pres">
      <dgm:prSet presAssocID="{71A805C7-B061-48BA-93F8-53F7488A2B87}" presName="hierChild4" presStyleCnt="0"/>
      <dgm:spPr/>
    </dgm:pt>
    <dgm:pt modelId="{FFCE33A2-AFCF-4BA3-AA58-F98B954DD7A1}" type="pres">
      <dgm:prSet presAssocID="{71A805C7-B061-48BA-93F8-53F7488A2B87}" presName="hierChild5" presStyleCnt="0"/>
      <dgm:spPr/>
    </dgm:pt>
    <dgm:pt modelId="{777E2D52-69C7-4BF2-89AE-C85A450B110F}" type="pres">
      <dgm:prSet presAssocID="{0812FF50-7792-468A-803A-B79EC0DAA414}" presName="hierChild3" presStyleCnt="0"/>
      <dgm:spPr/>
    </dgm:pt>
  </dgm:ptLst>
  <dgm:cxnLst>
    <dgm:cxn modelId="{EBE82754-EF05-4C18-8F29-624520265586}" type="presOf" srcId="{3A6D23E4-719D-4CD0-B117-ACA70513BD25}" destId="{C78BB8CD-DC89-46B0-9AE2-F958016B7E42}" srcOrd="0" destOrd="0" presId="urn:microsoft.com/office/officeart/2005/8/layout/orgChart1"/>
    <dgm:cxn modelId="{25104F86-9ABA-4267-8E62-2B3FFDE1EAF0}" srcId="{0812FF50-7792-468A-803A-B79EC0DAA414}" destId="{B5A963C0-A6E6-4674-979B-E2F19B03D058}" srcOrd="0" destOrd="0" parTransId="{BA251AE4-32DC-4238-83C1-F7596F88593D}" sibTransId="{FA41CE92-732E-4349-86A8-64B655A15162}"/>
    <dgm:cxn modelId="{3150D1ED-01C2-451C-B1FE-0E064FE9BF2E}" type="presOf" srcId="{0812FF50-7792-468A-803A-B79EC0DAA414}" destId="{E292DA6C-EE75-42D5-A02E-C1860D48BE43}" srcOrd="0" destOrd="0" presId="urn:microsoft.com/office/officeart/2005/8/layout/orgChart1"/>
    <dgm:cxn modelId="{B3C8093E-BC68-4F55-8BF1-31A48AD33461}" type="presOf" srcId="{B5A963C0-A6E6-4674-979B-E2F19B03D058}" destId="{0D71EB18-A187-4CF1-A375-BBA7E869A488}" srcOrd="0" destOrd="0" presId="urn:microsoft.com/office/officeart/2005/8/layout/orgChart1"/>
    <dgm:cxn modelId="{4335BEA1-5CAB-411F-A06F-403C7E5A6073}" type="presOf" srcId="{B5A963C0-A6E6-4674-979B-E2F19B03D058}" destId="{BF732123-E3C5-4B86-92BC-B1CF0F9928C9}" srcOrd="1" destOrd="0" presId="urn:microsoft.com/office/officeart/2005/8/layout/orgChart1"/>
    <dgm:cxn modelId="{B8E19DAF-00EB-4F98-8C52-2374BFEB3AC8}" type="presOf" srcId="{95D39ADC-7BCE-4F84-930B-2EE2F2A51DC3}" destId="{2B10C35A-F97B-4E04-8603-E4ED3AE1D733}" srcOrd="0" destOrd="0" presId="urn:microsoft.com/office/officeart/2005/8/layout/orgChart1"/>
    <dgm:cxn modelId="{DB9CB611-D6C7-408B-8708-29E22CC4A8EE}" type="presOf" srcId="{BA251AE4-32DC-4238-83C1-F7596F88593D}" destId="{65098FE2-787F-40E0-819C-09F0E3A25BF8}" srcOrd="0" destOrd="0" presId="urn:microsoft.com/office/officeart/2005/8/layout/orgChart1"/>
    <dgm:cxn modelId="{D078F31C-8A70-45AD-8DB5-65B4C5DEF80A}" type="presOf" srcId="{71A805C7-B061-48BA-93F8-53F7488A2B87}" destId="{7B3782AD-8656-422A-AF70-207FC4216429}" srcOrd="0" destOrd="0" presId="urn:microsoft.com/office/officeart/2005/8/layout/orgChart1"/>
    <dgm:cxn modelId="{E889EA08-B5DE-4B34-8DED-71344A70F8D7}" srcId="{95D39ADC-7BCE-4F84-930B-2EE2F2A51DC3}" destId="{0812FF50-7792-468A-803A-B79EC0DAA414}" srcOrd="0" destOrd="0" parTransId="{FA2192CF-7E72-4033-A596-105E46DC0DE2}" sibTransId="{21428C18-AC7C-4D92-9B8E-9D2B11F00877}"/>
    <dgm:cxn modelId="{4041C073-0C55-43E4-8B43-DC73C7A97C4E}" srcId="{0812FF50-7792-468A-803A-B79EC0DAA414}" destId="{71A805C7-B061-48BA-93F8-53F7488A2B87}" srcOrd="1" destOrd="0" parTransId="{3A6D23E4-719D-4CD0-B117-ACA70513BD25}" sibTransId="{739C3D34-A1CA-4EC0-9A97-545AD3FA2201}"/>
    <dgm:cxn modelId="{3BF32A0A-0B43-4C4F-8F53-4719D25DA396}" type="presOf" srcId="{71A805C7-B061-48BA-93F8-53F7488A2B87}" destId="{C64BB5BD-9F09-429E-876C-70A5C655B599}" srcOrd="1" destOrd="0" presId="urn:microsoft.com/office/officeart/2005/8/layout/orgChart1"/>
    <dgm:cxn modelId="{2D0428A5-DCB8-429F-BB56-5234C39C62CB}" type="presOf" srcId="{0812FF50-7792-468A-803A-B79EC0DAA414}" destId="{EAD42088-FA66-450F-B31C-64558B5057F9}" srcOrd="1" destOrd="0" presId="urn:microsoft.com/office/officeart/2005/8/layout/orgChart1"/>
    <dgm:cxn modelId="{785A0F62-E6D8-4B5C-AE97-DF067F89E38E}" type="presParOf" srcId="{2B10C35A-F97B-4E04-8603-E4ED3AE1D733}" destId="{E1923E7B-AC68-4602-8E41-A00F807D4FAF}" srcOrd="0" destOrd="0" presId="urn:microsoft.com/office/officeart/2005/8/layout/orgChart1"/>
    <dgm:cxn modelId="{20CFE7EB-4CE1-46BF-92A5-849BC93A41B9}" type="presParOf" srcId="{E1923E7B-AC68-4602-8E41-A00F807D4FAF}" destId="{60FA6224-1FB8-4521-81A9-64808C1D0489}" srcOrd="0" destOrd="0" presId="urn:microsoft.com/office/officeart/2005/8/layout/orgChart1"/>
    <dgm:cxn modelId="{A26ABA69-87F9-4172-8B3C-612FFE68C5ED}" type="presParOf" srcId="{60FA6224-1FB8-4521-81A9-64808C1D0489}" destId="{E292DA6C-EE75-42D5-A02E-C1860D48BE43}" srcOrd="0" destOrd="0" presId="urn:microsoft.com/office/officeart/2005/8/layout/orgChart1"/>
    <dgm:cxn modelId="{406868FA-A9C8-4429-8580-2A1AB1745F6B}" type="presParOf" srcId="{60FA6224-1FB8-4521-81A9-64808C1D0489}" destId="{EAD42088-FA66-450F-B31C-64558B5057F9}" srcOrd="1" destOrd="0" presId="urn:microsoft.com/office/officeart/2005/8/layout/orgChart1"/>
    <dgm:cxn modelId="{3FB57AF1-8E7F-4B8E-89BB-CD6669BC0AB9}" type="presParOf" srcId="{E1923E7B-AC68-4602-8E41-A00F807D4FAF}" destId="{502FE8A9-7783-4F25-A32C-34DE023CF399}" srcOrd="1" destOrd="0" presId="urn:microsoft.com/office/officeart/2005/8/layout/orgChart1"/>
    <dgm:cxn modelId="{34EE2413-1DE7-4A0B-BCE9-0C3CF865764A}" type="presParOf" srcId="{502FE8A9-7783-4F25-A32C-34DE023CF399}" destId="{65098FE2-787F-40E0-819C-09F0E3A25BF8}" srcOrd="0" destOrd="0" presId="urn:microsoft.com/office/officeart/2005/8/layout/orgChart1"/>
    <dgm:cxn modelId="{A3F087AB-1707-4515-83BC-1427321BD3D6}" type="presParOf" srcId="{502FE8A9-7783-4F25-A32C-34DE023CF399}" destId="{1516D168-257D-4B78-9E43-2133B665ADF3}" srcOrd="1" destOrd="0" presId="urn:microsoft.com/office/officeart/2005/8/layout/orgChart1"/>
    <dgm:cxn modelId="{C7FBB91D-B175-4C72-BA4D-5B18AC5FB550}" type="presParOf" srcId="{1516D168-257D-4B78-9E43-2133B665ADF3}" destId="{A385D185-5E59-4AFF-B479-282A1C5DDF71}" srcOrd="0" destOrd="0" presId="urn:microsoft.com/office/officeart/2005/8/layout/orgChart1"/>
    <dgm:cxn modelId="{300EB15F-CCCB-4734-88E3-D213908ED44E}" type="presParOf" srcId="{A385D185-5E59-4AFF-B479-282A1C5DDF71}" destId="{0D71EB18-A187-4CF1-A375-BBA7E869A488}" srcOrd="0" destOrd="0" presId="urn:microsoft.com/office/officeart/2005/8/layout/orgChart1"/>
    <dgm:cxn modelId="{19360E29-43D8-4996-9FF8-2400C84E84E5}" type="presParOf" srcId="{A385D185-5E59-4AFF-B479-282A1C5DDF71}" destId="{BF732123-E3C5-4B86-92BC-B1CF0F9928C9}" srcOrd="1" destOrd="0" presId="urn:microsoft.com/office/officeart/2005/8/layout/orgChart1"/>
    <dgm:cxn modelId="{98EBE88C-416A-4C0B-8E20-42F7AC8B5BD1}" type="presParOf" srcId="{1516D168-257D-4B78-9E43-2133B665ADF3}" destId="{3B87913E-A1A8-4697-9F22-D1D54956B4D4}" srcOrd="1" destOrd="0" presId="urn:microsoft.com/office/officeart/2005/8/layout/orgChart1"/>
    <dgm:cxn modelId="{A01753BD-8B1F-445E-AA15-2459FB824A0C}" type="presParOf" srcId="{1516D168-257D-4B78-9E43-2133B665ADF3}" destId="{C307C53F-5E34-4AE3-BF67-C7D373CE43D8}" srcOrd="2" destOrd="0" presId="urn:microsoft.com/office/officeart/2005/8/layout/orgChart1"/>
    <dgm:cxn modelId="{C9C8649D-870D-492E-AE60-76A1B4471EC0}" type="presParOf" srcId="{502FE8A9-7783-4F25-A32C-34DE023CF399}" destId="{C78BB8CD-DC89-46B0-9AE2-F958016B7E42}" srcOrd="2" destOrd="0" presId="urn:microsoft.com/office/officeart/2005/8/layout/orgChart1"/>
    <dgm:cxn modelId="{CC27ED58-B53C-4F26-BC03-72857BBFABEF}" type="presParOf" srcId="{502FE8A9-7783-4F25-A32C-34DE023CF399}" destId="{975F3B8C-4574-43EA-ABFE-7F85377C41F4}" srcOrd="3" destOrd="0" presId="urn:microsoft.com/office/officeart/2005/8/layout/orgChart1"/>
    <dgm:cxn modelId="{B14DD339-4FAD-49F6-8AB5-22D645D131B7}" type="presParOf" srcId="{975F3B8C-4574-43EA-ABFE-7F85377C41F4}" destId="{9F96089D-7A1C-4CA6-8AA4-A11113DA2C23}" srcOrd="0" destOrd="0" presId="urn:microsoft.com/office/officeart/2005/8/layout/orgChart1"/>
    <dgm:cxn modelId="{A31A6927-0472-4CA6-8041-1D3B24F31BAD}" type="presParOf" srcId="{9F96089D-7A1C-4CA6-8AA4-A11113DA2C23}" destId="{7B3782AD-8656-422A-AF70-207FC4216429}" srcOrd="0" destOrd="0" presId="urn:microsoft.com/office/officeart/2005/8/layout/orgChart1"/>
    <dgm:cxn modelId="{CFEE65CD-2315-4CC1-AB54-505235134A27}" type="presParOf" srcId="{9F96089D-7A1C-4CA6-8AA4-A11113DA2C23}" destId="{C64BB5BD-9F09-429E-876C-70A5C655B599}" srcOrd="1" destOrd="0" presId="urn:microsoft.com/office/officeart/2005/8/layout/orgChart1"/>
    <dgm:cxn modelId="{F4B4DF62-75C5-4B3C-8C49-2FD8A924F055}" type="presParOf" srcId="{975F3B8C-4574-43EA-ABFE-7F85377C41F4}" destId="{D649CA94-7AF3-4861-802F-B6C815F3C7C5}" srcOrd="1" destOrd="0" presId="urn:microsoft.com/office/officeart/2005/8/layout/orgChart1"/>
    <dgm:cxn modelId="{984A4757-9C6D-4FA7-ACF5-792EFEF41528}" type="presParOf" srcId="{975F3B8C-4574-43EA-ABFE-7F85377C41F4}" destId="{FFCE33A2-AFCF-4BA3-AA58-F98B954DD7A1}" srcOrd="2" destOrd="0" presId="urn:microsoft.com/office/officeart/2005/8/layout/orgChart1"/>
    <dgm:cxn modelId="{15AA18F1-FBFB-4B08-A9A2-6681FAD0EF5F}" type="presParOf" srcId="{E1923E7B-AC68-4602-8E41-A00F807D4FAF}" destId="{777E2D52-69C7-4BF2-89AE-C85A450B11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39ADC-7BCE-4F84-930B-2EE2F2A51D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5A963C0-A6E6-4674-979B-E2F19B03D058}">
      <dgm:prSet phldrT="[Text]"/>
      <dgm:spPr/>
      <dgm:t>
        <a:bodyPr/>
        <a:lstStyle/>
        <a:p>
          <a:r>
            <a:rPr lang="tr-TR" dirty="0"/>
            <a:t>7</a:t>
          </a:r>
          <a:r>
            <a:rPr lang="en-US" dirty="0"/>
            <a:t> ZORUNLU (must) </a:t>
          </a:r>
        </a:p>
      </dgm:t>
    </dgm:pt>
    <dgm:pt modelId="{BA251AE4-32DC-4238-83C1-F7596F88593D}" type="parTrans" cxnId="{25104F86-9ABA-4267-8E62-2B3FFDE1EAF0}">
      <dgm:prSet/>
      <dgm:spPr/>
      <dgm:t>
        <a:bodyPr/>
        <a:lstStyle/>
        <a:p>
          <a:endParaRPr lang="en-US"/>
        </a:p>
      </dgm:t>
    </dgm:pt>
    <dgm:pt modelId="{FA41CE92-732E-4349-86A8-64B655A15162}" type="sibTrans" cxnId="{25104F86-9ABA-4267-8E62-2B3FFDE1EAF0}">
      <dgm:prSet/>
      <dgm:spPr/>
      <dgm:t>
        <a:bodyPr/>
        <a:lstStyle/>
        <a:p>
          <a:endParaRPr lang="en-US"/>
        </a:p>
      </dgm:t>
    </dgm:pt>
    <dgm:pt modelId="{71A805C7-B061-48BA-93F8-53F7488A2B87}">
      <dgm:prSet phldrT="[Text]"/>
      <dgm:spPr/>
      <dgm:t>
        <a:bodyPr/>
        <a:lstStyle/>
        <a:p>
          <a:r>
            <a:rPr lang="tr-TR" dirty="0"/>
            <a:t>3</a:t>
          </a:r>
          <a:r>
            <a:rPr lang="en-US" dirty="0"/>
            <a:t> SEÇMELİ (elective)</a:t>
          </a:r>
        </a:p>
      </dgm:t>
    </dgm:pt>
    <dgm:pt modelId="{3A6D23E4-719D-4CD0-B117-ACA70513BD25}" type="parTrans" cxnId="{4041C073-0C55-43E4-8B43-DC73C7A97C4E}">
      <dgm:prSet/>
      <dgm:spPr/>
      <dgm:t>
        <a:bodyPr/>
        <a:lstStyle/>
        <a:p>
          <a:endParaRPr lang="en-US"/>
        </a:p>
      </dgm:t>
    </dgm:pt>
    <dgm:pt modelId="{739C3D34-A1CA-4EC0-9A97-545AD3FA2201}" type="sibTrans" cxnId="{4041C073-0C55-43E4-8B43-DC73C7A97C4E}">
      <dgm:prSet/>
      <dgm:spPr/>
      <dgm:t>
        <a:bodyPr/>
        <a:lstStyle/>
        <a:p>
          <a:endParaRPr lang="en-US"/>
        </a:p>
      </dgm:t>
    </dgm:pt>
    <dgm:pt modelId="{0812FF50-7792-468A-803A-B79EC0DAA414}">
      <dgm:prSet phldrT="[Text]"/>
      <dgm:spPr/>
      <dgm:t>
        <a:bodyPr/>
        <a:lstStyle/>
        <a:p>
          <a:r>
            <a:rPr lang="en-US" dirty="0"/>
            <a:t> 10 DERS (courses)</a:t>
          </a:r>
        </a:p>
      </dgm:t>
    </dgm:pt>
    <dgm:pt modelId="{21428C18-AC7C-4D92-9B8E-9D2B11F00877}" type="sibTrans" cxnId="{E889EA08-B5DE-4B34-8DED-71344A70F8D7}">
      <dgm:prSet/>
      <dgm:spPr/>
      <dgm:t>
        <a:bodyPr/>
        <a:lstStyle/>
        <a:p>
          <a:endParaRPr lang="en-US"/>
        </a:p>
      </dgm:t>
    </dgm:pt>
    <dgm:pt modelId="{FA2192CF-7E72-4033-A596-105E46DC0DE2}" type="parTrans" cxnId="{E889EA08-B5DE-4B34-8DED-71344A70F8D7}">
      <dgm:prSet/>
      <dgm:spPr/>
      <dgm:t>
        <a:bodyPr/>
        <a:lstStyle/>
        <a:p>
          <a:endParaRPr lang="en-US"/>
        </a:p>
      </dgm:t>
    </dgm:pt>
    <dgm:pt modelId="{2B10C35A-F97B-4E04-8603-E4ED3AE1D733}" type="pres">
      <dgm:prSet presAssocID="{95D39ADC-7BCE-4F84-930B-2EE2F2A51DC3}" presName="hierChild1" presStyleCnt="0">
        <dgm:presLayoutVars>
          <dgm:orgChart val="1"/>
          <dgm:chPref val="1"/>
          <dgm:dir/>
          <dgm:animOne val="branch"/>
          <dgm:animLvl val="lvl"/>
          <dgm:resizeHandles/>
        </dgm:presLayoutVars>
      </dgm:prSet>
      <dgm:spPr/>
      <dgm:t>
        <a:bodyPr/>
        <a:lstStyle/>
        <a:p>
          <a:endParaRPr lang="tr-TR"/>
        </a:p>
      </dgm:t>
    </dgm:pt>
    <dgm:pt modelId="{E1923E7B-AC68-4602-8E41-A00F807D4FAF}" type="pres">
      <dgm:prSet presAssocID="{0812FF50-7792-468A-803A-B79EC0DAA414}" presName="hierRoot1" presStyleCnt="0">
        <dgm:presLayoutVars>
          <dgm:hierBranch val="init"/>
        </dgm:presLayoutVars>
      </dgm:prSet>
      <dgm:spPr/>
    </dgm:pt>
    <dgm:pt modelId="{60FA6224-1FB8-4521-81A9-64808C1D0489}" type="pres">
      <dgm:prSet presAssocID="{0812FF50-7792-468A-803A-B79EC0DAA414}" presName="rootComposite1" presStyleCnt="0"/>
      <dgm:spPr/>
    </dgm:pt>
    <dgm:pt modelId="{E292DA6C-EE75-42D5-A02E-C1860D48BE43}" type="pres">
      <dgm:prSet presAssocID="{0812FF50-7792-468A-803A-B79EC0DAA414}" presName="rootText1" presStyleLbl="node0" presStyleIdx="0" presStyleCnt="1" custScaleX="134710">
        <dgm:presLayoutVars>
          <dgm:chPref val="3"/>
        </dgm:presLayoutVars>
      </dgm:prSet>
      <dgm:spPr/>
      <dgm:t>
        <a:bodyPr/>
        <a:lstStyle/>
        <a:p>
          <a:endParaRPr lang="tr-TR"/>
        </a:p>
      </dgm:t>
    </dgm:pt>
    <dgm:pt modelId="{EAD42088-FA66-450F-B31C-64558B5057F9}" type="pres">
      <dgm:prSet presAssocID="{0812FF50-7792-468A-803A-B79EC0DAA414}" presName="rootConnector1" presStyleLbl="node1" presStyleIdx="0" presStyleCnt="0"/>
      <dgm:spPr/>
      <dgm:t>
        <a:bodyPr/>
        <a:lstStyle/>
        <a:p>
          <a:endParaRPr lang="tr-TR"/>
        </a:p>
      </dgm:t>
    </dgm:pt>
    <dgm:pt modelId="{502FE8A9-7783-4F25-A32C-34DE023CF399}" type="pres">
      <dgm:prSet presAssocID="{0812FF50-7792-468A-803A-B79EC0DAA414}" presName="hierChild2" presStyleCnt="0"/>
      <dgm:spPr/>
    </dgm:pt>
    <dgm:pt modelId="{65098FE2-787F-40E0-819C-09F0E3A25BF8}" type="pres">
      <dgm:prSet presAssocID="{BA251AE4-32DC-4238-83C1-F7596F88593D}" presName="Name37" presStyleLbl="parChTrans1D2" presStyleIdx="0" presStyleCnt="2"/>
      <dgm:spPr/>
      <dgm:t>
        <a:bodyPr/>
        <a:lstStyle/>
        <a:p>
          <a:endParaRPr lang="tr-TR"/>
        </a:p>
      </dgm:t>
    </dgm:pt>
    <dgm:pt modelId="{1516D168-257D-4B78-9E43-2133B665ADF3}" type="pres">
      <dgm:prSet presAssocID="{B5A963C0-A6E6-4674-979B-E2F19B03D058}" presName="hierRoot2" presStyleCnt="0">
        <dgm:presLayoutVars>
          <dgm:hierBranch val="init"/>
        </dgm:presLayoutVars>
      </dgm:prSet>
      <dgm:spPr/>
    </dgm:pt>
    <dgm:pt modelId="{A385D185-5E59-4AFF-B479-282A1C5DDF71}" type="pres">
      <dgm:prSet presAssocID="{B5A963C0-A6E6-4674-979B-E2F19B03D058}" presName="rootComposite" presStyleCnt="0"/>
      <dgm:spPr/>
    </dgm:pt>
    <dgm:pt modelId="{0D71EB18-A187-4CF1-A375-BBA7E869A488}" type="pres">
      <dgm:prSet presAssocID="{B5A963C0-A6E6-4674-979B-E2F19B03D058}" presName="rootText" presStyleLbl="node2" presStyleIdx="0" presStyleCnt="2">
        <dgm:presLayoutVars>
          <dgm:chPref val="3"/>
        </dgm:presLayoutVars>
      </dgm:prSet>
      <dgm:spPr/>
      <dgm:t>
        <a:bodyPr/>
        <a:lstStyle/>
        <a:p>
          <a:endParaRPr lang="tr-TR"/>
        </a:p>
      </dgm:t>
    </dgm:pt>
    <dgm:pt modelId="{BF732123-E3C5-4B86-92BC-B1CF0F9928C9}" type="pres">
      <dgm:prSet presAssocID="{B5A963C0-A6E6-4674-979B-E2F19B03D058}" presName="rootConnector" presStyleLbl="node2" presStyleIdx="0" presStyleCnt="2"/>
      <dgm:spPr/>
      <dgm:t>
        <a:bodyPr/>
        <a:lstStyle/>
        <a:p>
          <a:endParaRPr lang="tr-TR"/>
        </a:p>
      </dgm:t>
    </dgm:pt>
    <dgm:pt modelId="{3B87913E-A1A8-4697-9F22-D1D54956B4D4}" type="pres">
      <dgm:prSet presAssocID="{B5A963C0-A6E6-4674-979B-E2F19B03D058}" presName="hierChild4" presStyleCnt="0"/>
      <dgm:spPr/>
    </dgm:pt>
    <dgm:pt modelId="{C307C53F-5E34-4AE3-BF67-C7D373CE43D8}" type="pres">
      <dgm:prSet presAssocID="{B5A963C0-A6E6-4674-979B-E2F19B03D058}" presName="hierChild5" presStyleCnt="0"/>
      <dgm:spPr/>
    </dgm:pt>
    <dgm:pt modelId="{C78BB8CD-DC89-46B0-9AE2-F958016B7E42}" type="pres">
      <dgm:prSet presAssocID="{3A6D23E4-719D-4CD0-B117-ACA70513BD25}" presName="Name37" presStyleLbl="parChTrans1D2" presStyleIdx="1" presStyleCnt="2"/>
      <dgm:spPr/>
      <dgm:t>
        <a:bodyPr/>
        <a:lstStyle/>
        <a:p>
          <a:endParaRPr lang="tr-TR"/>
        </a:p>
      </dgm:t>
    </dgm:pt>
    <dgm:pt modelId="{975F3B8C-4574-43EA-ABFE-7F85377C41F4}" type="pres">
      <dgm:prSet presAssocID="{71A805C7-B061-48BA-93F8-53F7488A2B87}" presName="hierRoot2" presStyleCnt="0">
        <dgm:presLayoutVars>
          <dgm:hierBranch val="init"/>
        </dgm:presLayoutVars>
      </dgm:prSet>
      <dgm:spPr/>
    </dgm:pt>
    <dgm:pt modelId="{9F96089D-7A1C-4CA6-8AA4-A11113DA2C23}" type="pres">
      <dgm:prSet presAssocID="{71A805C7-B061-48BA-93F8-53F7488A2B87}" presName="rootComposite" presStyleCnt="0"/>
      <dgm:spPr/>
    </dgm:pt>
    <dgm:pt modelId="{7B3782AD-8656-422A-AF70-207FC4216429}" type="pres">
      <dgm:prSet presAssocID="{71A805C7-B061-48BA-93F8-53F7488A2B87}" presName="rootText" presStyleLbl="node2" presStyleIdx="1" presStyleCnt="2">
        <dgm:presLayoutVars>
          <dgm:chPref val="3"/>
        </dgm:presLayoutVars>
      </dgm:prSet>
      <dgm:spPr/>
      <dgm:t>
        <a:bodyPr/>
        <a:lstStyle/>
        <a:p>
          <a:endParaRPr lang="tr-TR"/>
        </a:p>
      </dgm:t>
    </dgm:pt>
    <dgm:pt modelId="{C64BB5BD-9F09-429E-876C-70A5C655B599}" type="pres">
      <dgm:prSet presAssocID="{71A805C7-B061-48BA-93F8-53F7488A2B87}" presName="rootConnector" presStyleLbl="node2" presStyleIdx="1" presStyleCnt="2"/>
      <dgm:spPr/>
      <dgm:t>
        <a:bodyPr/>
        <a:lstStyle/>
        <a:p>
          <a:endParaRPr lang="tr-TR"/>
        </a:p>
      </dgm:t>
    </dgm:pt>
    <dgm:pt modelId="{D649CA94-7AF3-4861-802F-B6C815F3C7C5}" type="pres">
      <dgm:prSet presAssocID="{71A805C7-B061-48BA-93F8-53F7488A2B87}" presName="hierChild4" presStyleCnt="0"/>
      <dgm:spPr/>
    </dgm:pt>
    <dgm:pt modelId="{FFCE33A2-AFCF-4BA3-AA58-F98B954DD7A1}" type="pres">
      <dgm:prSet presAssocID="{71A805C7-B061-48BA-93F8-53F7488A2B87}" presName="hierChild5" presStyleCnt="0"/>
      <dgm:spPr/>
    </dgm:pt>
    <dgm:pt modelId="{777E2D52-69C7-4BF2-89AE-C85A450B110F}" type="pres">
      <dgm:prSet presAssocID="{0812FF50-7792-468A-803A-B79EC0DAA414}" presName="hierChild3" presStyleCnt="0"/>
      <dgm:spPr/>
    </dgm:pt>
  </dgm:ptLst>
  <dgm:cxnLst>
    <dgm:cxn modelId="{25104F86-9ABA-4267-8E62-2B3FFDE1EAF0}" srcId="{0812FF50-7792-468A-803A-B79EC0DAA414}" destId="{B5A963C0-A6E6-4674-979B-E2F19B03D058}" srcOrd="0" destOrd="0" parTransId="{BA251AE4-32DC-4238-83C1-F7596F88593D}" sibTransId="{FA41CE92-732E-4349-86A8-64B655A15162}"/>
    <dgm:cxn modelId="{E37A6723-67DA-4512-B1AE-F93ED8C5CA33}" type="presOf" srcId="{B5A963C0-A6E6-4674-979B-E2F19B03D058}" destId="{0D71EB18-A187-4CF1-A375-BBA7E869A488}" srcOrd="0" destOrd="0" presId="urn:microsoft.com/office/officeart/2005/8/layout/orgChart1"/>
    <dgm:cxn modelId="{B2B28A8D-13FB-4597-A65F-29CF1731E429}" type="presOf" srcId="{BA251AE4-32DC-4238-83C1-F7596F88593D}" destId="{65098FE2-787F-40E0-819C-09F0E3A25BF8}" srcOrd="0" destOrd="0" presId="urn:microsoft.com/office/officeart/2005/8/layout/orgChart1"/>
    <dgm:cxn modelId="{E5AB5E20-6C33-4541-ABCC-1629D4D28CF9}" type="presOf" srcId="{95D39ADC-7BCE-4F84-930B-2EE2F2A51DC3}" destId="{2B10C35A-F97B-4E04-8603-E4ED3AE1D733}" srcOrd="0" destOrd="0" presId="urn:microsoft.com/office/officeart/2005/8/layout/orgChart1"/>
    <dgm:cxn modelId="{2DBDF7AB-ABFB-4511-AF22-04A5C1530BE9}" type="presOf" srcId="{B5A963C0-A6E6-4674-979B-E2F19B03D058}" destId="{BF732123-E3C5-4B86-92BC-B1CF0F9928C9}" srcOrd="1" destOrd="0" presId="urn:microsoft.com/office/officeart/2005/8/layout/orgChart1"/>
    <dgm:cxn modelId="{4C75ADAC-4FD3-43FC-B39D-4316240DDA59}" type="presOf" srcId="{0812FF50-7792-468A-803A-B79EC0DAA414}" destId="{EAD42088-FA66-450F-B31C-64558B5057F9}" srcOrd="1" destOrd="0" presId="urn:microsoft.com/office/officeart/2005/8/layout/orgChart1"/>
    <dgm:cxn modelId="{82C9003A-BA5B-4400-9FF1-D32BAA293680}" type="presOf" srcId="{3A6D23E4-719D-4CD0-B117-ACA70513BD25}" destId="{C78BB8CD-DC89-46B0-9AE2-F958016B7E42}" srcOrd="0" destOrd="0" presId="urn:microsoft.com/office/officeart/2005/8/layout/orgChart1"/>
    <dgm:cxn modelId="{E889EA08-B5DE-4B34-8DED-71344A70F8D7}" srcId="{95D39ADC-7BCE-4F84-930B-2EE2F2A51DC3}" destId="{0812FF50-7792-468A-803A-B79EC0DAA414}" srcOrd="0" destOrd="0" parTransId="{FA2192CF-7E72-4033-A596-105E46DC0DE2}" sibTransId="{21428C18-AC7C-4D92-9B8E-9D2B11F00877}"/>
    <dgm:cxn modelId="{24A2CC2B-A80B-471A-A9D9-022924E05884}" type="presOf" srcId="{0812FF50-7792-468A-803A-B79EC0DAA414}" destId="{E292DA6C-EE75-42D5-A02E-C1860D48BE43}" srcOrd="0" destOrd="0" presId="urn:microsoft.com/office/officeart/2005/8/layout/orgChart1"/>
    <dgm:cxn modelId="{4041C073-0C55-43E4-8B43-DC73C7A97C4E}" srcId="{0812FF50-7792-468A-803A-B79EC0DAA414}" destId="{71A805C7-B061-48BA-93F8-53F7488A2B87}" srcOrd="1" destOrd="0" parTransId="{3A6D23E4-719D-4CD0-B117-ACA70513BD25}" sibTransId="{739C3D34-A1CA-4EC0-9A97-545AD3FA2201}"/>
    <dgm:cxn modelId="{F46FCAE7-3A7F-4562-A60D-F135246A7024}" type="presOf" srcId="{71A805C7-B061-48BA-93F8-53F7488A2B87}" destId="{7B3782AD-8656-422A-AF70-207FC4216429}" srcOrd="0" destOrd="0" presId="urn:microsoft.com/office/officeart/2005/8/layout/orgChart1"/>
    <dgm:cxn modelId="{9D9E18F1-B0C3-4916-93E3-E6B9D02C5B4A}" type="presOf" srcId="{71A805C7-B061-48BA-93F8-53F7488A2B87}" destId="{C64BB5BD-9F09-429E-876C-70A5C655B599}" srcOrd="1" destOrd="0" presId="urn:microsoft.com/office/officeart/2005/8/layout/orgChart1"/>
    <dgm:cxn modelId="{A1BF2CEF-96C9-4250-AAAB-3DD511662335}" type="presParOf" srcId="{2B10C35A-F97B-4E04-8603-E4ED3AE1D733}" destId="{E1923E7B-AC68-4602-8E41-A00F807D4FAF}" srcOrd="0" destOrd="0" presId="urn:microsoft.com/office/officeart/2005/8/layout/orgChart1"/>
    <dgm:cxn modelId="{9FEE8809-7334-4060-9416-29513C725578}" type="presParOf" srcId="{E1923E7B-AC68-4602-8E41-A00F807D4FAF}" destId="{60FA6224-1FB8-4521-81A9-64808C1D0489}" srcOrd="0" destOrd="0" presId="urn:microsoft.com/office/officeart/2005/8/layout/orgChart1"/>
    <dgm:cxn modelId="{9DD3BC20-8D2E-4459-8793-28A60DBEED2C}" type="presParOf" srcId="{60FA6224-1FB8-4521-81A9-64808C1D0489}" destId="{E292DA6C-EE75-42D5-A02E-C1860D48BE43}" srcOrd="0" destOrd="0" presId="urn:microsoft.com/office/officeart/2005/8/layout/orgChart1"/>
    <dgm:cxn modelId="{A4C72AE1-5329-445F-801E-759BDC71141F}" type="presParOf" srcId="{60FA6224-1FB8-4521-81A9-64808C1D0489}" destId="{EAD42088-FA66-450F-B31C-64558B5057F9}" srcOrd="1" destOrd="0" presId="urn:microsoft.com/office/officeart/2005/8/layout/orgChart1"/>
    <dgm:cxn modelId="{225F1EF5-3DD2-4587-826C-F5AE1EB64059}" type="presParOf" srcId="{E1923E7B-AC68-4602-8E41-A00F807D4FAF}" destId="{502FE8A9-7783-4F25-A32C-34DE023CF399}" srcOrd="1" destOrd="0" presId="urn:microsoft.com/office/officeart/2005/8/layout/orgChart1"/>
    <dgm:cxn modelId="{18BA85AE-A165-42FF-AFCA-D1865E388C7C}" type="presParOf" srcId="{502FE8A9-7783-4F25-A32C-34DE023CF399}" destId="{65098FE2-787F-40E0-819C-09F0E3A25BF8}" srcOrd="0" destOrd="0" presId="urn:microsoft.com/office/officeart/2005/8/layout/orgChart1"/>
    <dgm:cxn modelId="{DB0FCFF3-FFF2-42E7-A423-2069462F5526}" type="presParOf" srcId="{502FE8A9-7783-4F25-A32C-34DE023CF399}" destId="{1516D168-257D-4B78-9E43-2133B665ADF3}" srcOrd="1" destOrd="0" presId="urn:microsoft.com/office/officeart/2005/8/layout/orgChart1"/>
    <dgm:cxn modelId="{C397BC1E-1DA2-4D48-B243-3C8BCBD2EB04}" type="presParOf" srcId="{1516D168-257D-4B78-9E43-2133B665ADF3}" destId="{A385D185-5E59-4AFF-B479-282A1C5DDF71}" srcOrd="0" destOrd="0" presId="urn:microsoft.com/office/officeart/2005/8/layout/orgChart1"/>
    <dgm:cxn modelId="{A914DB60-1F5A-4D77-A3C9-1687DBC5F7BC}" type="presParOf" srcId="{A385D185-5E59-4AFF-B479-282A1C5DDF71}" destId="{0D71EB18-A187-4CF1-A375-BBA7E869A488}" srcOrd="0" destOrd="0" presId="urn:microsoft.com/office/officeart/2005/8/layout/orgChart1"/>
    <dgm:cxn modelId="{5AA58483-9973-47A1-9277-19D2FA237885}" type="presParOf" srcId="{A385D185-5E59-4AFF-B479-282A1C5DDF71}" destId="{BF732123-E3C5-4B86-92BC-B1CF0F9928C9}" srcOrd="1" destOrd="0" presId="urn:microsoft.com/office/officeart/2005/8/layout/orgChart1"/>
    <dgm:cxn modelId="{C7EFB573-7EBA-4C8E-9EFE-E5D14887D3D5}" type="presParOf" srcId="{1516D168-257D-4B78-9E43-2133B665ADF3}" destId="{3B87913E-A1A8-4697-9F22-D1D54956B4D4}" srcOrd="1" destOrd="0" presId="urn:microsoft.com/office/officeart/2005/8/layout/orgChart1"/>
    <dgm:cxn modelId="{6F6965C4-B156-4602-BCBE-E61DE8D32941}" type="presParOf" srcId="{1516D168-257D-4B78-9E43-2133B665ADF3}" destId="{C307C53F-5E34-4AE3-BF67-C7D373CE43D8}" srcOrd="2" destOrd="0" presId="urn:microsoft.com/office/officeart/2005/8/layout/orgChart1"/>
    <dgm:cxn modelId="{0A2C7AC1-01EF-4ED0-B684-5A9B46C990C2}" type="presParOf" srcId="{502FE8A9-7783-4F25-A32C-34DE023CF399}" destId="{C78BB8CD-DC89-46B0-9AE2-F958016B7E42}" srcOrd="2" destOrd="0" presId="urn:microsoft.com/office/officeart/2005/8/layout/orgChart1"/>
    <dgm:cxn modelId="{6282187C-6296-4A89-8CC2-7CAEFFD23106}" type="presParOf" srcId="{502FE8A9-7783-4F25-A32C-34DE023CF399}" destId="{975F3B8C-4574-43EA-ABFE-7F85377C41F4}" srcOrd="3" destOrd="0" presId="urn:microsoft.com/office/officeart/2005/8/layout/orgChart1"/>
    <dgm:cxn modelId="{54B09ECC-D94E-469B-99CF-9635DB21074E}" type="presParOf" srcId="{975F3B8C-4574-43EA-ABFE-7F85377C41F4}" destId="{9F96089D-7A1C-4CA6-8AA4-A11113DA2C23}" srcOrd="0" destOrd="0" presId="urn:microsoft.com/office/officeart/2005/8/layout/orgChart1"/>
    <dgm:cxn modelId="{1F5004C6-363C-470B-B168-73F559B002CD}" type="presParOf" srcId="{9F96089D-7A1C-4CA6-8AA4-A11113DA2C23}" destId="{7B3782AD-8656-422A-AF70-207FC4216429}" srcOrd="0" destOrd="0" presId="urn:microsoft.com/office/officeart/2005/8/layout/orgChart1"/>
    <dgm:cxn modelId="{05BBCC35-318F-4552-9456-E319EA69FC01}" type="presParOf" srcId="{9F96089D-7A1C-4CA6-8AA4-A11113DA2C23}" destId="{C64BB5BD-9F09-429E-876C-70A5C655B599}" srcOrd="1" destOrd="0" presId="urn:microsoft.com/office/officeart/2005/8/layout/orgChart1"/>
    <dgm:cxn modelId="{085B11D5-1149-4C4D-9DC6-283BF36C5D61}" type="presParOf" srcId="{975F3B8C-4574-43EA-ABFE-7F85377C41F4}" destId="{D649CA94-7AF3-4861-802F-B6C815F3C7C5}" srcOrd="1" destOrd="0" presId="urn:microsoft.com/office/officeart/2005/8/layout/orgChart1"/>
    <dgm:cxn modelId="{3ECA1134-AFAC-473F-8C7F-062AF9A16D47}" type="presParOf" srcId="{975F3B8C-4574-43EA-ABFE-7F85377C41F4}" destId="{FFCE33A2-AFCF-4BA3-AA58-F98B954DD7A1}" srcOrd="2" destOrd="0" presId="urn:microsoft.com/office/officeart/2005/8/layout/orgChart1"/>
    <dgm:cxn modelId="{07F51788-7B86-4BE8-951A-7216BA42012A}" type="presParOf" srcId="{E1923E7B-AC68-4602-8E41-A00F807D4FAF}" destId="{777E2D52-69C7-4BF2-89AE-C85A450B11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39ADC-7BCE-4F84-930B-2EE2F2A51D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5A963C0-A6E6-4674-979B-E2F19B03D058}">
      <dgm:prSet phldrT="[Text]"/>
      <dgm:spPr/>
      <dgm:t>
        <a:bodyPr/>
        <a:lstStyle/>
        <a:p>
          <a:r>
            <a:rPr lang="en-US" dirty="0"/>
            <a:t>4 ZORUNLU </a:t>
          </a:r>
        </a:p>
      </dgm:t>
    </dgm:pt>
    <dgm:pt modelId="{BA251AE4-32DC-4238-83C1-F7596F88593D}" type="parTrans" cxnId="{25104F86-9ABA-4267-8E62-2B3FFDE1EAF0}">
      <dgm:prSet/>
      <dgm:spPr/>
      <dgm:t>
        <a:bodyPr/>
        <a:lstStyle/>
        <a:p>
          <a:endParaRPr lang="en-US"/>
        </a:p>
      </dgm:t>
    </dgm:pt>
    <dgm:pt modelId="{FA41CE92-732E-4349-86A8-64B655A15162}" type="sibTrans" cxnId="{25104F86-9ABA-4267-8E62-2B3FFDE1EAF0}">
      <dgm:prSet/>
      <dgm:spPr/>
      <dgm:t>
        <a:bodyPr/>
        <a:lstStyle/>
        <a:p>
          <a:endParaRPr lang="en-US"/>
        </a:p>
      </dgm:t>
    </dgm:pt>
    <dgm:pt modelId="{71A805C7-B061-48BA-93F8-53F7488A2B87}">
      <dgm:prSet phldrT="[Text]"/>
      <dgm:spPr/>
      <dgm:t>
        <a:bodyPr/>
        <a:lstStyle/>
        <a:p>
          <a:r>
            <a:rPr lang="en-US" dirty="0"/>
            <a:t>3 SEÇMELİ </a:t>
          </a:r>
        </a:p>
      </dgm:t>
    </dgm:pt>
    <dgm:pt modelId="{3A6D23E4-719D-4CD0-B117-ACA70513BD25}" type="parTrans" cxnId="{4041C073-0C55-43E4-8B43-DC73C7A97C4E}">
      <dgm:prSet/>
      <dgm:spPr/>
      <dgm:t>
        <a:bodyPr/>
        <a:lstStyle/>
        <a:p>
          <a:endParaRPr lang="en-US"/>
        </a:p>
      </dgm:t>
    </dgm:pt>
    <dgm:pt modelId="{739C3D34-A1CA-4EC0-9A97-545AD3FA2201}" type="sibTrans" cxnId="{4041C073-0C55-43E4-8B43-DC73C7A97C4E}">
      <dgm:prSet/>
      <dgm:spPr/>
      <dgm:t>
        <a:bodyPr/>
        <a:lstStyle/>
        <a:p>
          <a:endParaRPr lang="en-US"/>
        </a:p>
      </dgm:t>
    </dgm:pt>
    <dgm:pt modelId="{0812FF50-7792-468A-803A-B79EC0DAA414}">
      <dgm:prSet phldrT="[Text]"/>
      <dgm:spPr/>
      <dgm:t>
        <a:bodyPr/>
        <a:lstStyle/>
        <a:p>
          <a:r>
            <a:rPr lang="en-US" dirty="0"/>
            <a:t>7 DERS </a:t>
          </a:r>
        </a:p>
      </dgm:t>
    </dgm:pt>
    <dgm:pt modelId="{21428C18-AC7C-4D92-9B8E-9D2B11F00877}" type="sibTrans" cxnId="{E889EA08-B5DE-4B34-8DED-71344A70F8D7}">
      <dgm:prSet/>
      <dgm:spPr/>
      <dgm:t>
        <a:bodyPr/>
        <a:lstStyle/>
        <a:p>
          <a:endParaRPr lang="en-US"/>
        </a:p>
      </dgm:t>
    </dgm:pt>
    <dgm:pt modelId="{FA2192CF-7E72-4033-A596-105E46DC0DE2}" type="parTrans" cxnId="{E889EA08-B5DE-4B34-8DED-71344A70F8D7}">
      <dgm:prSet/>
      <dgm:spPr/>
      <dgm:t>
        <a:bodyPr/>
        <a:lstStyle/>
        <a:p>
          <a:endParaRPr lang="en-US"/>
        </a:p>
      </dgm:t>
    </dgm:pt>
    <dgm:pt modelId="{2B10C35A-F97B-4E04-8603-E4ED3AE1D733}" type="pres">
      <dgm:prSet presAssocID="{95D39ADC-7BCE-4F84-930B-2EE2F2A51DC3}" presName="hierChild1" presStyleCnt="0">
        <dgm:presLayoutVars>
          <dgm:orgChart val="1"/>
          <dgm:chPref val="1"/>
          <dgm:dir/>
          <dgm:animOne val="branch"/>
          <dgm:animLvl val="lvl"/>
          <dgm:resizeHandles/>
        </dgm:presLayoutVars>
      </dgm:prSet>
      <dgm:spPr/>
      <dgm:t>
        <a:bodyPr/>
        <a:lstStyle/>
        <a:p>
          <a:endParaRPr lang="tr-TR"/>
        </a:p>
      </dgm:t>
    </dgm:pt>
    <dgm:pt modelId="{E1923E7B-AC68-4602-8E41-A00F807D4FAF}" type="pres">
      <dgm:prSet presAssocID="{0812FF50-7792-468A-803A-B79EC0DAA414}" presName="hierRoot1" presStyleCnt="0">
        <dgm:presLayoutVars>
          <dgm:hierBranch val="init"/>
        </dgm:presLayoutVars>
      </dgm:prSet>
      <dgm:spPr/>
    </dgm:pt>
    <dgm:pt modelId="{60FA6224-1FB8-4521-81A9-64808C1D0489}" type="pres">
      <dgm:prSet presAssocID="{0812FF50-7792-468A-803A-B79EC0DAA414}" presName="rootComposite1" presStyleCnt="0"/>
      <dgm:spPr/>
    </dgm:pt>
    <dgm:pt modelId="{E292DA6C-EE75-42D5-A02E-C1860D48BE43}" type="pres">
      <dgm:prSet presAssocID="{0812FF50-7792-468A-803A-B79EC0DAA414}" presName="rootText1" presStyleLbl="node0" presStyleIdx="0" presStyleCnt="1" custScaleX="134710">
        <dgm:presLayoutVars>
          <dgm:chPref val="3"/>
        </dgm:presLayoutVars>
      </dgm:prSet>
      <dgm:spPr/>
      <dgm:t>
        <a:bodyPr/>
        <a:lstStyle/>
        <a:p>
          <a:endParaRPr lang="tr-TR"/>
        </a:p>
      </dgm:t>
    </dgm:pt>
    <dgm:pt modelId="{EAD42088-FA66-450F-B31C-64558B5057F9}" type="pres">
      <dgm:prSet presAssocID="{0812FF50-7792-468A-803A-B79EC0DAA414}" presName="rootConnector1" presStyleLbl="node1" presStyleIdx="0" presStyleCnt="0"/>
      <dgm:spPr/>
      <dgm:t>
        <a:bodyPr/>
        <a:lstStyle/>
        <a:p>
          <a:endParaRPr lang="tr-TR"/>
        </a:p>
      </dgm:t>
    </dgm:pt>
    <dgm:pt modelId="{502FE8A9-7783-4F25-A32C-34DE023CF399}" type="pres">
      <dgm:prSet presAssocID="{0812FF50-7792-468A-803A-B79EC0DAA414}" presName="hierChild2" presStyleCnt="0"/>
      <dgm:spPr/>
    </dgm:pt>
    <dgm:pt modelId="{65098FE2-787F-40E0-819C-09F0E3A25BF8}" type="pres">
      <dgm:prSet presAssocID="{BA251AE4-32DC-4238-83C1-F7596F88593D}" presName="Name37" presStyleLbl="parChTrans1D2" presStyleIdx="0" presStyleCnt="2"/>
      <dgm:spPr/>
      <dgm:t>
        <a:bodyPr/>
        <a:lstStyle/>
        <a:p>
          <a:endParaRPr lang="tr-TR"/>
        </a:p>
      </dgm:t>
    </dgm:pt>
    <dgm:pt modelId="{1516D168-257D-4B78-9E43-2133B665ADF3}" type="pres">
      <dgm:prSet presAssocID="{B5A963C0-A6E6-4674-979B-E2F19B03D058}" presName="hierRoot2" presStyleCnt="0">
        <dgm:presLayoutVars>
          <dgm:hierBranch val="init"/>
        </dgm:presLayoutVars>
      </dgm:prSet>
      <dgm:spPr/>
    </dgm:pt>
    <dgm:pt modelId="{A385D185-5E59-4AFF-B479-282A1C5DDF71}" type="pres">
      <dgm:prSet presAssocID="{B5A963C0-A6E6-4674-979B-E2F19B03D058}" presName="rootComposite" presStyleCnt="0"/>
      <dgm:spPr/>
    </dgm:pt>
    <dgm:pt modelId="{0D71EB18-A187-4CF1-A375-BBA7E869A488}" type="pres">
      <dgm:prSet presAssocID="{B5A963C0-A6E6-4674-979B-E2F19B03D058}" presName="rootText" presStyleLbl="node2" presStyleIdx="0" presStyleCnt="2">
        <dgm:presLayoutVars>
          <dgm:chPref val="3"/>
        </dgm:presLayoutVars>
      </dgm:prSet>
      <dgm:spPr/>
      <dgm:t>
        <a:bodyPr/>
        <a:lstStyle/>
        <a:p>
          <a:endParaRPr lang="tr-TR"/>
        </a:p>
      </dgm:t>
    </dgm:pt>
    <dgm:pt modelId="{BF732123-E3C5-4B86-92BC-B1CF0F9928C9}" type="pres">
      <dgm:prSet presAssocID="{B5A963C0-A6E6-4674-979B-E2F19B03D058}" presName="rootConnector" presStyleLbl="node2" presStyleIdx="0" presStyleCnt="2"/>
      <dgm:spPr/>
      <dgm:t>
        <a:bodyPr/>
        <a:lstStyle/>
        <a:p>
          <a:endParaRPr lang="tr-TR"/>
        </a:p>
      </dgm:t>
    </dgm:pt>
    <dgm:pt modelId="{3B87913E-A1A8-4697-9F22-D1D54956B4D4}" type="pres">
      <dgm:prSet presAssocID="{B5A963C0-A6E6-4674-979B-E2F19B03D058}" presName="hierChild4" presStyleCnt="0"/>
      <dgm:spPr/>
    </dgm:pt>
    <dgm:pt modelId="{C307C53F-5E34-4AE3-BF67-C7D373CE43D8}" type="pres">
      <dgm:prSet presAssocID="{B5A963C0-A6E6-4674-979B-E2F19B03D058}" presName="hierChild5" presStyleCnt="0"/>
      <dgm:spPr/>
    </dgm:pt>
    <dgm:pt modelId="{C78BB8CD-DC89-46B0-9AE2-F958016B7E42}" type="pres">
      <dgm:prSet presAssocID="{3A6D23E4-719D-4CD0-B117-ACA70513BD25}" presName="Name37" presStyleLbl="parChTrans1D2" presStyleIdx="1" presStyleCnt="2"/>
      <dgm:spPr/>
      <dgm:t>
        <a:bodyPr/>
        <a:lstStyle/>
        <a:p>
          <a:endParaRPr lang="tr-TR"/>
        </a:p>
      </dgm:t>
    </dgm:pt>
    <dgm:pt modelId="{975F3B8C-4574-43EA-ABFE-7F85377C41F4}" type="pres">
      <dgm:prSet presAssocID="{71A805C7-B061-48BA-93F8-53F7488A2B87}" presName="hierRoot2" presStyleCnt="0">
        <dgm:presLayoutVars>
          <dgm:hierBranch val="init"/>
        </dgm:presLayoutVars>
      </dgm:prSet>
      <dgm:spPr/>
    </dgm:pt>
    <dgm:pt modelId="{9F96089D-7A1C-4CA6-8AA4-A11113DA2C23}" type="pres">
      <dgm:prSet presAssocID="{71A805C7-B061-48BA-93F8-53F7488A2B87}" presName="rootComposite" presStyleCnt="0"/>
      <dgm:spPr/>
    </dgm:pt>
    <dgm:pt modelId="{7B3782AD-8656-422A-AF70-207FC4216429}" type="pres">
      <dgm:prSet presAssocID="{71A805C7-B061-48BA-93F8-53F7488A2B87}" presName="rootText" presStyleLbl="node2" presStyleIdx="1" presStyleCnt="2">
        <dgm:presLayoutVars>
          <dgm:chPref val="3"/>
        </dgm:presLayoutVars>
      </dgm:prSet>
      <dgm:spPr/>
      <dgm:t>
        <a:bodyPr/>
        <a:lstStyle/>
        <a:p>
          <a:endParaRPr lang="tr-TR"/>
        </a:p>
      </dgm:t>
    </dgm:pt>
    <dgm:pt modelId="{C64BB5BD-9F09-429E-876C-70A5C655B599}" type="pres">
      <dgm:prSet presAssocID="{71A805C7-B061-48BA-93F8-53F7488A2B87}" presName="rootConnector" presStyleLbl="node2" presStyleIdx="1" presStyleCnt="2"/>
      <dgm:spPr/>
      <dgm:t>
        <a:bodyPr/>
        <a:lstStyle/>
        <a:p>
          <a:endParaRPr lang="tr-TR"/>
        </a:p>
      </dgm:t>
    </dgm:pt>
    <dgm:pt modelId="{D649CA94-7AF3-4861-802F-B6C815F3C7C5}" type="pres">
      <dgm:prSet presAssocID="{71A805C7-B061-48BA-93F8-53F7488A2B87}" presName="hierChild4" presStyleCnt="0"/>
      <dgm:spPr/>
    </dgm:pt>
    <dgm:pt modelId="{FFCE33A2-AFCF-4BA3-AA58-F98B954DD7A1}" type="pres">
      <dgm:prSet presAssocID="{71A805C7-B061-48BA-93F8-53F7488A2B87}" presName="hierChild5" presStyleCnt="0"/>
      <dgm:spPr/>
    </dgm:pt>
    <dgm:pt modelId="{777E2D52-69C7-4BF2-89AE-C85A450B110F}" type="pres">
      <dgm:prSet presAssocID="{0812FF50-7792-468A-803A-B79EC0DAA414}" presName="hierChild3" presStyleCnt="0"/>
      <dgm:spPr/>
    </dgm:pt>
  </dgm:ptLst>
  <dgm:cxnLst>
    <dgm:cxn modelId="{25104F86-9ABA-4267-8E62-2B3FFDE1EAF0}" srcId="{0812FF50-7792-468A-803A-B79EC0DAA414}" destId="{B5A963C0-A6E6-4674-979B-E2F19B03D058}" srcOrd="0" destOrd="0" parTransId="{BA251AE4-32DC-4238-83C1-F7596F88593D}" sibTransId="{FA41CE92-732E-4349-86A8-64B655A15162}"/>
    <dgm:cxn modelId="{65637AE5-2482-4F0F-80BD-B9BDF8205649}" type="presOf" srcId="{0812FF50-7792-468A-803A-B79EC0DAA414}" destId="{EAD42088-FA66-450F-B31C-64558B5057F9}" srcOrd="1" destOrd="0" presId="urn:microsoft.com/office/officeart/2005/8/layout/orgChart1"/>
    <dgm:cxn modelId="{756A38F2-1272-41F3-B38E-64834B075B36}" type="presOf" srcId="{71A805C7-B061-48BA-93F8-53F7488A2B87}" destId="{C64BB5BD-9F09-429E-876C-70A5C655B599}" srcOrd="1" destOrd="0" presId="urn:microsoft.com/office/officeart/2005/8/layout/orgChart1"/>
    <dgm:cxn modelId="{1CBA7064-E734-4EC7-B0E9-2BF4756465C2}" type="presOf" srcId="{0812FF50-7792-468A-803A-B79EC0DAA414}" destId="{E292DA6C-EE75-42D5-A02E-C1860D48BE43}" srcOrd="0" destOrd="0" presId="urn:microsoft.com/office/officeart/2005/8/layout/orgChart1"/>
    <dgm:cxn modelId="{E6C8D76C-D23F-436D-84D1-CF59D4D78E64}" type="presOf" srcId="{95D39ADC-7BCE-4F84-930B-2EE2F2A51DC3}" destId="{2B10C35A-F97B-4E04-8603-E4ED3AE1D733}" srcOrd="0" destOrd="0" presId="urn:microsoft.com/office/officeart/2005/8/layout/orgChart1"/>
    <dgm:cxn modelId="{B3E87AFD-9898-4DFE-99B5-B414615BBA07}" type="presOf" srcId="{B5A963C0-A6E6-4674-979B-E2F19B03D058}" destId="{0D71EB18-A187-4CF1-A375-BBA7E869A488}" srcOrd="0" destOrd="0" presId="urn:microsoft.com/office/officeart/2005/8/layout/orgChart1"/>
    <dgm:cxn modelId="{F7F15832-3F70-48F0-81D5-19CE6ABA52A2}" type="presOf" srcId="{B5A963C0-A6E6-4674-979B-E2F19B03D058}" destId="{BF732123-E3C5-4B86-92BC-B1CF0F9928C9}" srcOrd="1" destOrd="0" presId="urn:microsoft.com/office/officeart/2005/8/layout/orgChart1"/>
    <dgm:cxn modelId="{708CBE0E-C4C4-4718-A2B9-2265ACB57950}" type="presOf" srcId="{71A805C7-B061-48BA-93F8-53F7488A2B87}" destId="{7B3782AD-8656-422A-AF70-207FC4216429}" srcOrd="0" destOrd="0" presId="urn:microsoft.com/office/officeart/2005/8/layout/orgChart1"/>
    <dgm:cxn modelId="{07DC8371-0317-4135-80F6-3A96255695A3}" type="presOf" srcId="{3A6D23E4-719D-4CD0-B117-ACA70513BD25}" destId="{C78BB8CD-DC89-46B0-9AE2-F958016B7E42}" srcOrd="0" destOrd="0" presId="urn:microsoft.com/office/officeart/2005/8/layout/orgChart1"/>
    <dgm:cxn modelId="{E889EA08-B5DE-4B34-8DED-71344A70F8D7}" srcId="{95D39ADC-7BCE-4F84-930B-2EE2F2A51DC3}" destId="{0812FF50-7792-468A-803A-B79EC0DAA414}" srcOrd="0" destOrd="0" parTransId="{FA2192CF-7E72-4033-A596-105E46DC0DE2}" sibTransId="{21428C18-AC7C-4D92-9B8E-9D2B11F00877}"/>
    <dgm:cxn modelId="{4041C073-0C55-43E4-8B43-DC73C7A97C4E}" srcId="{0812FF50-7792-468A-803A-B79EC0DAA414}" destId="{71A805C7-B061-48BA-93F8-53F7488A2B87}" srcOrd="1" destOrd="0" parTransId="{3A6D23E4-719D-4CD0-B117-ACA70513BD25}" sibTransId="{739C3D34-A1CA-4EC0-9A97-545AD3FA2201}"/>
    <dgm:cxn modelId="{54DAF3C4-4419-45DF-BFAA-BF3FD3744DAE}" type="presOf" srcId="{BA251AE4-32DC-4238-83C1-F7596F88593D}" destId="{65098FE2-787F-40E0-819C-09F0E3A25BF8}" srcOrd="0" destOrd="0" presId="urn:microsoft.com/office/officeart/2005/8/layout/orgChart1"/>
    <dgm:cxn modelId="{604D835D-EA85-44F6-B7CA-2208184544DE}" type="presParOf" srcId="{2B10C35A-F97B-4E04-8603-E4ED3AE1D733}" destId="{E1923E7B-AC68-4602-8E41-A00F807D4FAF}" srcOrd="0" destOrd="0" presId="urn:microsoft.com/office/officeart/2005/8/layout/orgChart1"/>
    <dgm:cxn modelId="{54D9A0F6-7E59-4620-A3DF-EB91D32F9C37}" type="presParOf" srcId="{E1923E7B-AC68-4602-8E41-A00F807D4FAF}" destId="{60FA6224-1FB8-4521-81A9-64808C1D0489}" srcOrd="0" destOrd="0" presId="urn:microsoft.com/office/officeart/2005/8/layout/orgChart1"/>
    <dgm:cxn modelId="{B0F69B89-ED5E-42F8-BA07-95814272D7ED}" type="presParOf" srcId="{60FA6224-1FB8-4521-81A9-64808C1D0489}" destId="{E292DA6C-EE75-42D5-A02E-C1860D48BE43}" srcOrd="0" destOrd="0" presId="urn:microsoft.com/office/officeart/2005/8/layout/orgChart1"/>
    <dgm:cxn modelId="{A45076A5-70D7-44CF-BC8A-B23C2D4D34A5}" type="presParOf" srcId="{60FA6224-1FB8-4521-81A9-64808C1D0489}" destId="{EAD42088-FA66-450F-B31C-64558B5057F9}" srcOrd="1" destOrd="0" presId="urn:microsoft.com/office/officeart/2005/8/layout/orgChart1"/>
    <dgm:cxn modelId="{76447425-0A97-455D-9DCC-B94518013C91}" type="presParOf" srcId="{E1923E7B-AC68-4602-8E41-A00F807D4FAF}" destId="{502FE8A9-7783-4F25-A32C-34DE023CF399}" srcOrd="1" destOrd="0" presId="urn:microsoft.com/office/officeart/2005/8/layout/orgChart1"/>
    <dgm:cxn modelId="{CAA7822A-82CF-47A8-A6D8-B8677174BE22}" type="presParOf" srcId="{502FE8A9-7783-4F25-A32C-34DE023CF399}" destId="{65098FE2-787F-40E0-819C-09F0E3A25BF8}" srcOrd="0" destOrd="0" presId="urn:microsoft.com/office/officeart/2005/8/layout/orgChart1"/>
    <dgm:cxn modelId="{90487CEB-EF48-4892-840E-BAE06D46E5F6}" type="presParOf" srcId="{502FE8A9-7783-4F25-A32C-34DE023CF399}" destId="{1516D168-257D-4B78-9E43-2133B665ADF3}" srcOrd="1" destOrd="0" presId="urn:microsoft.com/office/officeart/2005/8/layout/orgChart1"/>
    <dgm:cxn modelId="{BD168B08-AC4C-4806-8052-0E16A04348AF}" type="presParOf" srcId="{1516D168-257D-4B78-9E43-2133B665ADF3}" destId="{A385D185-5E59-4AFF-B479-282A1C5DDF71}" srcOrd="0" destOrd="0" presId="urn:microsoft.com/office/officeart/2005/8/layout/orgChart1"/>
    <dgm:cxn modelId="{DECA0B02-BC14-4CA8-8C80-A04F3D018512}" type="presParOf" srcId="{A385D185-5E59-4AFF-B479-282A1C5DDF71}" destId="{0D71EB18-A187-4CF1-A375-BBA7E869A488}" srcOrd="0" destOrd="0" presId="urn:microsoft.com/office/officeart/2005/8/layout/orgChart1"/>
    <dgm:cxn modelId="{85D16DC1-3B65-4611-A7F8-90E7E3BF1932}" type="presParOf" srcId="{A385D185-5E59-4AFF-B479-282A1C5DDF71}" destId="{BF732123-E3C5-4B86-92BC-B1CF0F9928C9}" srcOrd="1" destOrd="0" presId="urn:microsoft.com/office/officeart/2005/8/layout/orgChart1"/>
    <dgm:cxn modelId="{B798A7B8-F0AC-41C7-A6DF-7163F1DE8760}" type="presParOf" srcId="{1516D168-257D-4B78-9E43-2133B665ADF3}" destId="{3B87913E-A1A8-4697-9F22-D1D54956B4D4}" srcOrd="1" destOrd="0" presId="urn:microsoft.com/office/officeart/2005/8/layout/orgChart1"/>
    <dgm:cxn modelId="{342A64FF-E515-4DDB-9B90-34C0EBDF4DBD}" type="presParOf" srcId="{1516D168-257D-4B78-9E43-2133B665ADF3}" destId="{C307C53F-5E34-4AE3-BF67-C7D373CE43D8}" srcOrd="2" destOrd="0" presId="urn:microsoft.com/office/officeart/2005/8/layout/orgChart1"/>
    <dgm:cxn modelId="{AB6D1F77-61BA-496B-B160-2A083F4126B4}" type="presParOf" srcId="{502FE8A9-7783-4F25-A32C-34DE023CF399}" destId="{C78BB8CD-DC89-46B0-9AE2-F958016B7E42}" srcOrd="2" destOrd="0" presId="urn:microsoft.com/office/officeart/2005/8/layout/orgChart1"/>
    <dgm:cxn modelId="{6B4ECBB4-8B30-42AA-ACDD-D2D22B80076F}" type="presParOf" srcId="{502FE8A9-7783-4F25-A32C-34DE023CF399}" destId="{975F3B8C-4574-43EA-ABFE-7F85377C41F4}" srcOrd="3" destOrd="0" presId="urn:microsoft.com/office/officeart/2005/8/layout/orgChart1"/>
    <dgm:cxn modelId="{F0467450-87A1-495D-B269-F0484946552C}" type="presParOf" srcId="{975F3B8C-4574-43EA-ABFE-7F85377C41F4}" destId="{9F96089D-7A1C-4CA6-8AA4-A11113DA2C23}" srcOrd="0" destOrd="0" presId="urn:microsoft.com/office/officeart/2005/8/layout/orgChart1"/>
    <dgm:cxn modelId="{6507788B-0335-4ADA-9360-B4CCF757ABF4}" type="presParOf" srcId="{9F96089D-7A1C-4CA6-8AA4-A11113DA2C23}" destId="{7B3782AD-8656-422A-AF70-207FC4216429}" srcOrd="0" destOrd="0" presId="urn:microsoft.com/office/officeart/2005/8/layout/orgChart1"/>
    <dgm:cxn modelId="{D2C4B3F0-69AD-44BF-875D-1127AA278DF1}" type="presParOf" srcId="{9F96089D-7A1C-4CA6-8AA4-A11113DA2C23}" destId="{C64BB5BD-9F09-429E-876C-70A5C655B599}" srcOrd="1" destOrd="0" presId="urn:microsoft.com/office/officeart/2005/8/layout/orgChart1"/>
    <dgm:cxn modelId="{F8C2BC95-7BC7-4EB5-B1B9-DEBAC33626A8}" type="presParOf" srcId="{975F3B8C-4574-43EA-ABFE-7F85377C41F4}" destId="{D649CA94-7AF3-4861-802F-B6C815F3C7C5}" srcOrd="1" destOrd="0" presId="urn:microsoft.com/office/officeart/2005/8/layout/orgChart1"/>
    <dgm:cxn modelId="{5FA6F4BE-FA70-4881-A033-66C216CE267D}" type="presParOf" srcId="{975F3B8C-4574-43EA-ABFE-7F85377C41F4}" destId="{FFCE33A2-AFCF-4BA3-AA58-F98B954DD7A1}" srcOrd="2" destOrd="0" presId="urn:microsoft.com/office/officeart/2005/8/layout/orgChart1"/>
    <dgm:cxn modelId="{CDE4BF43-0B75-4095-9D44-0B3C44CC92C4}" type="presParOf" srcId="{E1923E7B-AC68-4602-8E41-A00F807D4FAF}" destId="{777E2D52-69C7-4BF2-89AE-C85A450B11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D39ADC-7BCE-4F84-930B-2EE2F2A51D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5A963C0-A6E6-4674-979B-E2F19B03D058}">
      <dgm:prSet phldrT="[Text]"/>
      <dgm:spPr/>
      <dgm:t>
        <a:bodyPr/>
        <a:lstStyle/>
        <a:p>
          <a:r>
            <a:rPr lang="tr-TR" dirty="0"/>
            <a:t>3</a:t>
          </a:r>
          <a:r>
            <a:rPr lang="en-US" dirty="0"/>
            <a:t> ZORUNLU  </a:t>
          </a:r>
        </a:p>
      </dgm:t>
    </dgm:pt>
    <dgm:pt modelId="{BA251AE4-32DC-4238-83C1-F7596F88593D}" type="parTrans" cxnId="{25104F86-9ABA-4267-8E62-2B3FFDE1EAF0}">
      <dgm:prSet/>
      <dgm:spPr/>
      <dgm:t>
        <a:bodyPr/>
        <a:lstStyle/>
        <a:p>
          <a:endParaRPr lang="en-US"/>
        </a:p>
      </dgm:t>
    </dgm:pt>
    <dgm:pt modelId="{FA41CE92-732E-4349-86A8-64B655A15162}" type="sibTrans" cxnId="{25104F86-9ABA-4267-8E62-2B3FFDE1EAF0}">
      <dgm:prSet/>
      <dgm:spPr/>
      <dgm:t>
        <a:bodyPr/>
        <a:lstStyle/>
        <a:p>
          <a:endParaRPr lang="en-US"/>
        </a:p>
      </dgm:t>
    </dgm:pt>
    <dgm:pt modelId="{71A805C7-B061-48BA-93F8-53F7488A2B87}">
      <dgm:prSet phldrT="[Text]"/>
      <dgm:spPr/>
      <dgm:t>
        <a:bodyPr/>
        <a:lstStyle/>
        <a:p>
          <a:r>
            <a:rPr lang="tr-TR" dirty="0"/>
            <a:t>7</a:t>
          </a:r>
          <a:r>
            <a:rPr lang="en-US" dirty="0"/>
            <a:t> SEÇMELİ </a:t>
          </a:r>
        </a:p>
      </dgm:t>
    </dgm:pt>
    <dgm:pt modelId="{3A6D23E4-719D-4CD0-B117-ACA70513BD25}" type="parTrans" cxnId="{4041C073-0C55-43E4-8B43-DC73C7A97C4E}">
      <dgm:prSet/>
      <dgm:spPr/>
      <dgm:t>
        <a:bodyPr/>
        <a:lstStyle/>
        <a:p>
          <a:endParaRPr lang="en-US"/>
        </a:p>
      </dgm:t>
    </dgm:pt>
    <dgm:pt modelId="{739C3D34-A1CA-4EC0-9A97-545AD3FA2201}" type="sibTrans" cxnId="{4041C073-0C55-43E4-8B43-DC73C7A97C4E}">
      <dgm:prSet/>
      <dgm:spPr/>
      <dgm:t>
        <a:bodyPr/>
        <a:lstStyle/>
        <a:p>
          <a:endParaRPr lang="en-US"/>
        </a:p>
      </dgm:t>
    </dgm:pt>
    <dgm:pt modelId="{0812FF50-7792-468A-803A-B79EC0DAA414}">
      <dgm:prSet phldrT="[Text]"/>
      <dgm:spPr/>
      <dgm:t>
        <a:bodyPr/>
        <a:lstStyle/>
        <a:p>
          <a:r>
            <a:rPr lang="en-US" dirty="0"/>
            <a:t> 10 DERS </a:t>
          </a:r>
        </a:p>
      </dgm:t>
    </dgm:pt>
    <dgm:pt modelId="{21428C18-AC7C-4D92-9B8E-9D2B11F00877}" type="sibTrans" cxnId="{E889EA08-B5DE-4B34-8DED-71344A70F8D7}">
      <dgm:prSet/>
      <dgm:spPr/>
      <dgm:t>
        <a:bodyPr/>
        <a:lstStyle/>
        <a:p>
          <a:endParaRPr lang="en-US"/>
        </a:p>
      </dgm:t>
    </dgm:pt>
    <dgm:pt modelId="{FA2192CF-7E72-4033-A596-105E46DC0DE2}" type="parTrans" cxnId="{E889EA08-B5DE-4B34-8DED-71344A70F8D7}">
      <dgm:prSet/>
      <dgm:spPr/>
      <dgm:t>
        <a:bodyPr/>
        <a:lstStyle/>
        <a:p>
          <a:endParaRPr lang="en-US"/>
        </a:p>
      </dgm:t>
    </dgm:pt>
    <dgm:pt modelId="{2B10C35A-F97B-4E04-8603-E4ED3AE1D733}" type="pres">
      <dgm:prSet presAssocID="{95D39ADC-7BCE-4F84-930B-2EE2F2A51DC3}" presName="hierChild1" presStyleCnt="0">
        <dgm:presLayoutVars>
          <dgm:orgChart val="1"/>
          <dgm:chPref val="1"/>
          <dgm:dir/>
          <dgm:animOne val="branch"/>
          <dgm:animLvl val="lvl"/>
          <dgm:resizeHandles/>
        </dgm:presLayoutVars>
      </dgm:prSet>
      <dgm:spPr/>
      <dgm:t>
        <a:bodyPr/>
        <a:lstStyle/>
        <a:p>
          <a:endParaRPr lang="tr-TR"/>
        </a:p>
      </dgm:t>
    </dgm:pt>
    <dgm:pt modelId="{E1923E7B-AC68-4602-8E41-A00F807D4FAF}" type="pres">
      <dgm:prSet presAssocID="{0812FF50-7792-468A-803A-B79EC0DAA414}" presName="hierRoot1" presStyleCnt="0">
        <dgm:presLayoutVars>
          <dgm:hierBranch val="init"/>
        </dgm:presLayoutVars>
      </dgm:prSet>
      <dgm:spPr/>
    </dgm:pt>
    <dgm:pt modelId="{60FA6224-1FB8-4521-81A9-64808C1D0489}" type="pres">
      <dgm:prSet presAssocID="{0812FF50-7792-468A-803A-B79EC0DAA414}" presName="rootComposite1" presStyleCnt="0"/>
      <dgm:spPr/>
    </dgm:pt>
    <dgm:pt modelId="{E292DA6C-EE75-42D5-A02E-C1860D48BE43}" type="pres">
      <dgm:prSet presAssocID="{0812FF50-7792-468A-803A-B79EC0DAA414}" presName="rootText1" presStyleLbl="node0" presStyleIdx="0" presStyleCnt="1" custScaleX="134710">
        <dgm:presLayoutVars>
          <dgm:chPref val="3"/>
        </dgm:presLayoutVars>
      </dgm:prSet>
      <dgm:spPr/>
      <dgm:t>
        <a:bodyPr/>
        <a:lstStyle/>
        <a:p>
          <a:endParaRPr lang="tr-TR"/>
        </a:p>
      </dgm:t>
    </dgm:pt>
    <dgm:pt modelId="{EAD42088-FA66-450F-B31C-64558B5057F9}" type="pres">
      <dgm:prSet presAssocID="{0812FF50-7792-468A-803A-B79EC0DAA414}" presName="rootConnector1" presStyleLbl="node1" presStyleIdx="0" presStyleCnt="0"/>
      <dgm:spPr/>
      <dgm:t>
        <a:bodyPr/>
        <a:lstStyle/>
        <a:p>
          <a:endParaRPr lang="tr-TR"/>
        </a:p>
      </dgm:t>
    </dgm:pt>
    <dgm:pt modelId="{502FE8A9-7783-4F25-A32C-34DE023CF399}" type="pres">
      <dgm:prSet presAssocID="{0812FF50-7792-468A-803A-B79EC0DAA414}" presName="hierChild2" presStyleCnt="0"/>
      <dgm:spPr/>
    </dgm:pt>
    <dgm:pt modelId="{65098FE2-787F-40E0-819C-09F0E3A25BF8}" type="pres">
      <dgm:prSet presAssocID="{BA251AE4-32DC-4238-83C1-F7596F88593D}" presName="Name37" presStyleLbl="parChTrans1D2" presStyleIdx="0" presStyleCnt="2"/>
      <dgm:spPr/>
      <dgm:t>
        <a:bodyPr/>
        <a:lstStyle/>
        <a:p>
          <a:endParaRPr lang="tr-TR"/>
        </a:p>
      </dgm:t>
    </dgm:pt>
    <dgm:pt modelId="{1516D168-257D-4B78-9E43-2133B665ADF3}" type="pres">
      <dgm:prSet presAssocID="{B5A963C0-A6E6-4674-979B-E2F19B03D058}" presName="hierRoot2" presStyleCnt="0">
        <dgm:presLayoutVars>
          <dgm:hierBranch val="init"/>
        </dgm:presLayoutVars>
      </dgm:prSet>
      <dgm:spPr/>
    </dgm:pt>
    <dgm:pt modelId="{A385D185-5E59-4AFF-B479-282A1C5DDF71}" type="pres">
      <dgm:prSet presAssocID="{B5A963C0-A6E6-4674-979B-E2F19B03D058}" presName="rootComposite" presStyleCnt="0"/>
      <dgm:spPr/>
    </dgm:pt>
    <dgm:pt modelId="{0D71EB18-A187-4CF1-A375-BBA7E869A488}" type="pres">
      <dgm:prSet presAssocID="{B5A963C0-A6E6-4674-979B-E2F19B03D058}" presName="rootText" presStyleLbl="node2" presStyleIdx="0" presStyleCnt="2">
        <dgm:presLayoutVars>
          <dgm:chPref val="3"/>
        </dgm:presLayoutVars>
      </dgm:prSet>
      <dgm:spPr/>
      <dgm:t>
        <a:bodyPr/>
        <a:lstStyle/>
        <a:p>
          <a:endParaRPr lang="tr-TR"/>
        </a:p>
      </dgm:t>
    </dgm:pt>
    <dgm:pt modelId="{BF732123-E3C5-4B86-92BC-B1CF0F9928C9}" type="pres">
      <dgm:prSet presAssocID="{B5A963C0-A6E6-4674-979B-E2F19B03D058}" presName="rootConnector" presStyleLbl="node2" presStyleIdx="0" presStyleCnt="2"/>
      <dgm:spPr/>
      <dgm:t>
        <a:bodyPr/>
        <a:lstStyle/>
        <a:p>
          <a:endParaRPr lang="tr-TR"/>
        </a:p>
      </dgm:t>
    </dgm:pt>
    <dgm:pt modelId="{3B87913E-A1A8-4697-9F22-D1D54956B4D4}" type="pres">
      <dgm:prSet presAssocID="{B5A963C0-A6E6-4674-979B-E2F19B03D058}" presName="hierChild4" presStyleCnt="0"/>
      <dgm:spPr/>
    </dgm:pt>
    <dgm:pt modelId="{C307C53F-5E34-4AE3-BF67-C7D373CE43D8}" type="pres">
      <dgm:prSet presAssocID="{B5A963C0-A6E6-4674-979B-E2F19B03D058}" presName="hierChild5" presStyleCnt="0"/>
      <dgm:spPr/>
    </dgm:pt>
    <dgm:pt modelId="{C78BB8CD-DC89-46B0-9AE2-F958016B7E42}" type="pres">
      <dgm:prSet presAssocID="{3A6D23E4-719D-4CD0-B117-ACA70513BD25}" presName="Name37" presStyleLbl="parChTrans1D2" presStyleIdx="1" presStyleCnt="2"/>
      <dgm:spPr/>
      <dgm:t>
        <a:bodyPr/>
        <a:lstStyle/>
        <a:p>
          <a:endParaRPr lang="tr-TR"/>
        </a:p>
      </dgm:t>
    </dgm:pt>
    <dgm:pt modelId="{975F3B8C-4574-43EA-ABFE-7F85377C41F4}" type="pres">
      <dgm:prSet presAssocID="{71A805C7-B061-48BA-93F8-53F7488A2B87}" presName="hierRoot2" presStyleCnt="0">
        <dgm:presLayoutVars>
          <dgm:hierBranch val="init"/>
        </dgm:presLayoutVars>
      </dgm:prSet>
      <dgm:spPr/>
    </dgm:pt>
    <dgm:pt modelId="{9F96089D-7A1C-4CA6-8AA4-A11113DA2C23}" type="pres">
      <dgm:prSet presAssocID="{71A805C7-B061-48BA-93F8-53F7488A2B87}" presName="rootComposite" presStyleCnt="0"/>
      <dgm:spPr/>
    </dgm:pt>
    <dgm:pt modelId="{7B3782AD-8656-422A-AF70-207FC4216429}" type="pres">
      <dgm:prSet presAssocID="{71A805C7-B061-48BA-93F8-53F7488A2B87}" presName="rootText" presStyleLbl="node2" presStyleIdx="1" presStyleCnt="2">
        <dgm:presLayoutVars>
          <dgm:chPref val="3"/>
        </dgm:presLayoutVars>
      </dgm:prSet>
      <dgm:spPr/>
      <dgm:t>
        <a:bodyPr/>
        <a:lstStyle/>
        <a:p>
          <a:endParaRPr lang="tr-TR"/>
        </a:p>
      </dgm:t>
    </dgm:pt>
    <dgm:pt modelId="{C64BB5BD-9F09-429E-876C-70A5C655B599}" type="pres">
      <dgm:prSet presAssocID="{71A805C7-B061-48BA-93F8-53F7488A2B87}" presName="rootConnector" presStyleLbl="node2" presStyleIdx="1" presStyleCnt="2"/>
      <dgm:spPr/>
      <dgm:t>
        <a:bodyPr/>
        <a:lstStyle/>
        <a:p>
          <a:endParaRPr lang="tr-TR"/>
        </a:p>
      </dgm:t>
    </dgm:pt>
    <dgm:pt modelId="{D649CA94-7AF3-4861-802F-B6C815F3C7C5}" type="pres">
      <dgm:prSet presAssocID="{71A805C7-B061-48BA-93F8-53F7488A2B87}" presName="hierChild4" presStyleCnt="0"/>
      <dgm:spPr/>
    </dgm:pt>
    <dgm:pt modelId="{FFCE33A2-AFCF-4BA3-AA58-F98B954DD7A1}" type="pres">
      <dgm:prSet presAssocID="{71A805C7-B061-48BA-93F8-53F7488A2B87}" presName="hierChild5" presStyleCnt="0"/>
      <dgm:spPr/>
    </dgm:pt>
    <dgm:pt modelId="{777E2D52-69C7-4BF2-89AE-C85A450B110F}" type="pres">
      <dgm:prSet presAssocID="{0812FF50-7792-468A-803A-B79EC0DAA414}" presName="hierChild3" presStyleCnt="0"/>
      <dgm:spPr/>
    </dgm:pt>
  </dgm:ptLst>
  <dgm:cxnLst>
    <dgm:cxn modelId="{25104F86-9ABA-4267-8E62-2B3FFDE1EAF0}" srcId="{0812FF50-7792-468A-803A-B79EC0DAA414}" destId="{B5A963C0-A6E6-4674-979B-E2F19B03D058}" srcOrd="0" destOrd="0" parTransId="{BA251AE4-32DC-4238-83C1-F7596F88593D}" sibTransId="{FA41CE92-732E-4349-86A8-64B655A15162}"/>
    <dgm:cxn modelId="{EAF1327E-CB12-4430-A1E9-4B1E6396757E}" type="presOf" srcId="{95D39ADC-7BCE-4F84-930B-2EE2F2A51DC3}" destId="{2B10C35A-F97B-4E04-8603-E4ED3AE1D733}" srcOrd="0" destOrd="0" presId="urn:microsoft.com/office/officeart/2005/8/layout/orgChart1"/>
    <dgm:cxn modelId="{B57485F4-BA58-4709-A4F6-A4C66A70C8A3}" type="presOf" srcId="{3A6D23E4-719D-4CD0-B117-ACA70513BD25}" destId="{C78BB8CD-DC89-46B0-9AE2-F958016B7E42}" srcOrd="0" destOrd="0" presId="urn:microsoft.com/office/officeart/2005/8/layout/orgChart1"/>
    <dgm:cxn modelId="{BEC849D3-46AF-490B-A780-B72DA6A69645}" type="presOf" srcId="{B5A963C0-A6E6-4674-979B-E2F19B03D058}" destId="{0D71EB18-A187-4CF1-A375-BBA7E869A488}" srcOrd="0" destOrd="0" presId="urn:microsoft.com/office/officeart/2005/8/layout/orgChart1"/>
    <dgm:cxn modelId="{DF87C47A-9B28-40E0-A5CF-15FEF185142B}" type="presOf" srcId="{BA251AE4-32DC-4238-83C1-F7596F88593D}" destId="{65098FE2-787F-40E0-819C-09F0E3A25BF8}" srcOrd="0" destOrd="0" presId="urn:microsoft.com/office/officeart/2005/8/layout/orgChart1"/>
    <dgm:cxn modelId="{618A206D-64FA-483D-AB8B-0D3756E6709D}" type="presOf" srcId="{0812FF50-7792-468A-803A-B79EC0DAA414}" destId="{E292DA6C-EE75-42D5-A02E-C1860D48BE43}" srcOrd="0" destOrd="0" presId="urn:microsoft.com/office/officeart/2005/8/layout/orgChart1"/>
    <dgm:cxn modelId="{6E5B8125-A02B-4FB0-A58B-67A532C58ED7}" type="presOf" srcId="{71A805C7-B061-48BA-93F8-53F7488A2B87}" destId="{C64BB5BD-9F09-429E-876C-70A5C655B599}" srcOrd="1" destOrd="0" presId="urn:microsoft.com/office/officeart/2005/8/layout/orgChart1"/>
    <dgm:cxn modelId="{E889EA08-B5DE-4B34-8DED-71344A70F8D7}" srcId="{95D39ADC-7BCE-4F84-930B-2EE2F2A51DC3}" destId="{0812FF50-7792-468A-803A-B79EC0DAA414}" srcOrd="0" destOrd="0" parTransId="{FA2192CF-7E72-4033-A596-105E46DC0DE2}" sibTransId="{21428C18-AC7C-4D92-9B8E-9D2B11F00877}"/>
    <dgm:cxn modelId="{4041C073-0C55-43E4-8B43-DC73C7A97C4E}" srcId="{0812FF50-7792-468A-803A-B79EC0DAA414}" destId="{71A805C7-B061-48BA-93F8-53F7488A2B87}" srcOrd="1" destOrd="0" parTransId="{3A6D23E4-719D-4CD0-B117-ACA70513BD25}" sibTransId="{739C3D34-A1CA-4EC0-9A97-545AD3FA2201}"/>
    <dgm:cxn modelId="{51E3DC86-6115-4612-8751-E38A5C466B78}" type="presOf" srcId="{71A805C7-B061-48BA-93F8-53F7488A2B87}" destId="{7B3782AD-8656-422A-AF70-207FC4216429}" srcOrd="0" destOrd="0" presId="urn:microsoft.com/office/officeart/2005/8/layout/orgChart1"/>
    <dgm:cxn modelId="{32ED794E-44AC-45A6-B7C1-E1C325058906}" type="presOf" srcId="{0812FF50-7792-468A-803A-B79EC0DAA414}" destId="{EAD42088-FA66-450F-B31C-64558B5057F9}" srcOrd="1" destOrd="0" presId="urn:microsoft.com/office/officeart/2005/8/layout/orgChart1"/>
    <dgm:cxn modelId="{23A4BB7D-AA16-40BE-804E-9872E55EF571}" type="presOf" srcId="{B5A963C0-A6E6-4674-979B-E2F19B03D058}" destId="{BF732123-E3C5-4B86-92BC-B1CF0F9928C9}" srcOrd="1" destOrd="0" presId="urn:microsoft.com/office/officeart/2005/8/layout/orgChart1"/>
    <dgm:cxn modelId="{D7BBBD1E-7C1A-4DF3-B95A-CA63C1F45DA0}" type="presParOf" srcId="{2B10C35A-F97B-4E04-8603-E4ED3AE1D733}" destId="{E1923E7B-AC68-4602-8E41-A00F807D4FAF}" srcOrd="0" destOrd="0" presId="urn:microsoft.com/office/officeart/2005/8/layout/orgChart1"/>
    <dgm:cxn modelId="{4B9D53FA-B4C9-4140-A685-C9EEB0C17E6A}" type="presParOf" srcId="{E1923E7B-AC68-4602-8E41-A00F807D4FAF}" destId="{60FA6224-1FB8-4521-81A9-64808C1D0489}" srcOrd="0" destOrd="0" presId="urn:microsoft.com/office/officeart/2005/8/layout/orgChart1"/>
    <dgm:cxn modelId="{D780353C-1951-4FF5-9A55-1F2013C34B3A}" type="presParOf" srcId="{60FA6224-1FB8-4521-81A9-64808C1D0489}" destId="{E292DA6C-EE75-42D5-A02E-C1860D48BE43}" srcOrd="0" destOrd="0" presId="urn:microsoft.com/office/officeart/2005/8/layout/orgChart1"/>
    <dgm:cxn modelId="{A268B596-F12F-4661-8523-75E707D56DD6}" type="presParOf" srcId="{60FA6224-1FB8-4521-81A9-64808C1D0489}" destId="{EAD42088-FA66-450F-B31C-64558B5057F9}" srcOrd="1" destOrd="0" presId="urn:microsoft.com/office/officeart/2005/8/layout/orgChart1"/>
    <dgm:cxn modelId="{BB141749-9E30-4667-9D39-592EA26EBD17}" type="presParOf" srcId="{E1923E7B-AC68-4602-8E41-A00F807D4FAF}" destId="{502FE8A9-7783-4F25-A32C-34DE023CF399}" srcOrd="1" destOrd="0" presId="urn:microsoft.com/office/officeart/2005/8/layout/orgChart1"/>
    <dgm:cxn modelId="{1FF548CF-0508-416E-A5CC-F7CFCDA77936}" type="presParOf" srcId="{502FE8A9-7783-4F25-A32C-34DE023CF399}" destId="{65098FE2-787F-40E0-819C-09F0E3A25BF8}" srcOrd="0" destOrd="0" presId="urn:microsoft.com/office/officeart/2005/8/layout/orgChart1"/>
    <dgm:cxn modelId="{90C8AFA2-C6C9-46EF-93EB-B55654797CEB}" type="presParOf" srcId="{502FE8A9-7783-4F25-A32C-34DE023CF399}" destId="{1516D168-257D-4B78-9E43-2133B665ADF3}" srcOrd="1" destOrd="0" presId="urn:microsoft.com/office/officeart/2005/8/layout/orgChart1"/>
    <dgm:cxn modelId="{3AD70EA5-1B46-414D-8767-65DF9A16950A}" type="presParOf" srcId="{1516D168-257D-4B78-9E43-2133B665ADF3}" destId="{A385D185-5E59-4AFF-B479-282A1C5DDF71}" srcOrd="0" destOrd="0" presId="urn:microsoft.com/office/officeart/2005/8/layout/orgChart1"/>
    <dgm:cxn modelId="{1466C1BD-5E8D-4F72-9BBC-5BD0426A09B9}" type="presParOf" srcId="{A385D185-5E59-4AFF-B479-282A1C5DDF71}" destId="{0D71EB18-A187-4CF1-A375-BBA7E869A488}" srcOrd="0" destOrd="0" presId="urn:microsoft.com/office/officeart/2005/8/layout/orgChart1"/>
    <dgm:cxn modelId="{F25A8BA8-3A64-4B5B-9F63-B0F6E4D2BD84}" type="presParOf" srcId="{A385D185-5E59-4AFF-B479-282A1C5DDF71}" destId="{BF732123-E3C5-4B86-92BC-B1CF0F9928C9}" srcOrd="1" destOrd="0" presId="urn:microsoft.com/office/officeart/2005/8/layout/orgChart1"/>
    <dgm:cxn modelId="{ABAAF123-D524-422E-8800-1CC7B839C188}" type="presParOf" srcId="{1516D168-257D-4B78-9E43-2133B665ADF3}" destId="{3B87913E-A1A8-4697-9F22-D1D54956B4D4}" srcOrd="1" destOrd="0" presId="urn:microsoft.com/office/officeart/2005/8/layout/orgChart1"/>
    <dgm:cxn modelId="{25145889-0A09-4FC6-B6C3-7469931C91CA}" type="presParOf" srcId="{1516D168-257D-4B78-9E43-2133B665ADF3}" destId="{C307C53F-5E34-4AE3-BF67-C7D373CE43D8}" srcOrd="2" destOrd="0" presId="urn:microsoft.com/office/officeart/2005/8/layout/orgChart1"/>
    <dgm:cxn modelId="{F739D1EC-F9B3-4A1B-9136-B81FF458611D}" type="presParOf" srcId="{502FE8A9-7783-4F25-A32C-34DE023CF399}" destId="{C78BB8CD-DC89-46B0-9AE2-F958016B7E42}" srcOrd="2" destOrd="0" presId="urn:microsoft.com/office/officeart/2005/8/layout/orgChart1"/>
    <dgm:cxn modelId="{5918FA21-CF64-49F3-B0FF-0B1D3D4880D9}" type="presParOf" srcId="{502FE8A9-7783-4F25-A32C-34DE023CF399}" destId="{975F3B8C-4574-43EA-ABFE-7F85377C41F4}" srcOrd="3" destOrd="0" presId="urn:microsoft.com/office/officeart/2005/8/layout/orgChart1"/>
    <dgm:cxn modelId="{5D05C154-2512-45CC-A32C-B0D2C2D7F8C8}" type="presParOf" srcId="{975F3B8C-4574-43EA-ABFE-7F85377C41F4}" destId="{9F96089D-7A1C-4CA6-8AA4-A11113DA2C23}" srcOrd="0" destOrd="0" presId="urn:microsoft.com/office/officeart/2005/8/layout/orgChart1"/>
    <dgm:cxn modelId="{6979A82B-7ADE-4F5A-895F-5EC6AE18C8B7}" type="presParOf" srcId="{9F96089D-7A1C-4CA6-8AA4-A11113DA2C23}" destId="{7B3782AD-8656-422A-AF70-207FC4216429}" srcOrd="0" destOrd="0" presId="urn:microsoft.com/office/officeart/2005/8/layout/orgChart1"/>
    <dgm:cxn modelId="{9208CE55-0B5A-4D77-8F41-1D89CA76B53D}" type="presParOf" srcId="{9F96089D-7A1C-4CA6-8AA4-A11113DA2C23}" destId="{C64BB5BD-9F09-429E-876C-70A5C655B599}" srcOrd="1" destOrd="0" presId="urn:microsoft.com/office/officeart/2005/8/layout/orgChart1"/>
    <dgm:cxn modelId="{BC6253C4-DAEF-41AE-90CF-7A69479EFB44}" type="presParOf" srcId="{975F3B8C-4574-43EA-ABFE-7F85377C41F4}" destId="{D649CA94-7AF3-4861-802F-B6C815F3C7C5}" srcOrd="1" destOrd="0" presId="urn:microsoft.com/office/officeart/2005/8/layout/orgChart1"/>
    <dgm:cxn modelId="{7C7B3E75-CB4D-47AD-AF1A-511C9B231BDC}" type="presParOf" srcId="{975F3B8C-4574-43EA-ABFE-7F85377C41F4}" destId="{FFCE33A2-AFCF-4BA3-AA58-F98B954DD7A1}" srcOrd="2" destOrd="0" presId="urn:microsoft.com/office/officeart/2005/8/layout/orgChart1"/>
    <dgm:cxn modelId="{EB86DAD6-5E13-4950-BD72-3C14A2217E51}" type="presParOf" srcId="{E1923E7B-AC68-4602-8E41-A00F807D4FAF}" destId="{777E2D52-69C7-4BF2-89AE-C85A450B11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B8CD-DC89-46B0-9AE2-F958016B7E42}">
      <dsp:nvSpPr>
        <dsp:cNvPr id="0" name=""/>
        <dsp:cNvSpPr/>
      </dsp:nvSpPr>
      <dsp:spPr>
        <a:xfrm>
          <a:off x="1922024" y="1062305"/>
          <a:ext cx="1051822" cy="365095"/>
        </a:xfrm>
        <a:custGeom>
          <a:avLst/>
          <a:gdLst/>
          <a:ahLst/>
          <a:cxnLst/>
          <a:rect l="0" t="0" r="0" b="0"/>
          <a:pathLst>
            <a:path>
              <a:moveTo>
                <a:pt x="0" y="0"/>
              </a:moveTo>
              <a:lnTo>
                <a:pt x="0" y="182547"/>
              </a:lnTo>
              <a:lnTo>
                <a:pt x="1051822" y="182547"/>
              </a:lnTo>
              <a:lnTo>
                <a:pt x="1051822" y="3650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8FE2-787F-40E0-819C-09F0E3A25BF8}">
      <dsp:nvSpPr>
        <dsp:cNvPr id="0" name=""/>
        <dsp:cNvSpPr/>
      </dsp:nvSpPr>
      <dsp:spPr>
        <a:xfrm>
          <a:off x="870201" y="1062305"/>
          <a:ext cx="1051822" cy="365095"/>
        </a:xfrm>
        <a:custGeom>
          <a:avLst/>
          <a:gdLst/>
          <a:ahLst/>
          <a:cxnLst/>
          <a:rect l="0" t="0" r="0" b="0"/>
          <a:pathLst>
            <a:path>
              <a:moveTo>
                <a:pt x="1051822" y="0"/>
              </a:moveTo>
              <a:lnTo>
                <a:pt x="1051822" y="182547"/>
              </a:lnTo>
              <a:lnTo>
                <a:pt x="0" y="182547"/>
              </a:lnTo>
              <a:lnTo>
                <a:pt x="0" y="3650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2DA6C-EE75-42D5-A02E-C1860D48BE43}">
      <dsp:nvSpPr>
        <dsp:cNvPr id="0" name=""/>
        <dsp:cNvSpPr/>
      </dsp:nvSpPr>
      <dsp:spPr>
        <a:xfrm>
          <a:off x="751024" y="193030"/>
          <a:ext cx="2342000" cy="8692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7 DERS (courses)</a:t>
          </a:r>
        </a:p>
      </dsp:txBody>
      <dsp:txXfrm>
        <a:off x="751024" y="193030"/>
        <a:ext cx="2342000" cy="869274"/>
      </dsp:txXfrm>
    </dsp:sp>
    <dsp:sp modelId="{0D71EB18-A187-4CF1-A375-BBA7E869A488}">
      <dsp:nvSpPr>
        <dsp:cNvPr id="0" name=""/>
        <dsp:cNvSpPr/>
      </dsp:nvSpPr>
      <dsp:spPr>
        <a:xfrm>
          <a:off x="926" y="1427400"/>
          <a:ext cx="1738549" cy="8692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4 ZORUNLU (must)</a:t>
          </a:r>
        </a:p>
      </dsp:txBody>
      <dsp:txXfrm>
        <a:off x="926" y="1427400"/>
        <a:ext cx="1738549" cy="869274"/>
      </dsp:txXfrm>
    </dsp:sp>
    <dsp:sp modelId="{7B3782AD-8656-422A-AF70-207FC4216429}">
      <dsp:nvSpPr>
        <dsp:cNvPr id="0" name=""/>
        <dsp:cNvSpPr/>
      </dsp:nvSpPr>
      <dsp:spPr>
        <a:xfrm>
          <a:off x="2104572" y="1427400"/>
          <a:ext cx="1738549" cy="8692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3 SEÇMELİ (elective)</a:t>
          </a:r>
        </a:p>
      </dsp:txBody>
      <dsp:txXfrm>
        <a:off x="2104572" y="1427400"/>
        <a:ext cx="1738549" cy="869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B8CD-DC89-46B0-9AE2-F958016B7E42}">
      <dsp:nvSpPr>
        <dsp:cNvPr id="0" name=""/>
        <dsp:cNvSpPr/>
      </dsp:nvSpPr>
      <dsp:spPr>
        <a:xfrm>
          <a:off x="1903588" y="1362789"/>
          <a:ext cx="1041733" cy="361593"/>
        </a:xfrm>
        <a:custGeom>
          <a:avLst/>
          <a:gdLst/>
          <a:ahLst/>
          <a:cxnLst/>
          <a:rect l="0" t="0" r="0" b="0"/>
          <a:pathLst>
            <a:path>
              <a:moveTo>
                <a:pt x="0" y="0"/>
              </a:moveTo>
              <a:lnTo>
                <a:pt x="0" y="180796"/>
              </a:lnTo>
              <a:lnTo>
                <a:pt x="1041733" y="180796"/>
              </a:lnTo>
              <a:lnTo>
                <a:pt x="1041733" y="36159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8FE2-787F-40E0-819C-09F0E3A25BF8}">
      <dsp:nvSpPr>
        <dsp:cNvPr id="0" name=""/>
        <dsp:cNvSpPr/>
      </dsp:nvSpPr>
      <dsp:spPr>
        <a:xfrm>
          <a:off x="861854" y="1362789"/>
          <a:ext cx="1041733" cy="361593"/>
        </a:xfrm>
        <a:custGeom>
          <a:avLst/>
          <a:gdLst/>
          <a:ahLst/>
          <a:cxnLst/>
          <a:rect l="0" t="0" r="0" b="0"/>
          <a:pathLst>
            <a:path>
              <a:moveTo>
                <a:pt x="1041733" y="0"/>
              </a:moveTo>
              <a:lnTo>
                <a:pt x="1041733" y="180796"/>
              </a:lnTo>
              <a:lnTo>
                <a:pt x="0" y="180796"/>
              </a:lnTo>
              <a:lnTo>
                <a:pt x="0" y="36159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2DA6C-EE75-42D5-A02E-C1860D48BE43}">
      <dsp:nvSpPr>
        <dsp:cNvPr id="0" name=""/>
        <dsp:cNvSpPr/>
      </dsp:nvSpPr>
      <dsp:spPr>
        <a:xfrm>
          <a:off x="743820" y="501852"/>
          <a:ext cx="2319536" cy="860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 10 DERS (courses)</a:t>
          </a:r>
        </a:p>
      </dsp:txBody>
      <dsp:txXfrm>
        <a:off x="743820" y="501852"/>
        <a:ext cx="2319536" cy="860936"/>
      </dsp:txXfrm>
    </dsp:sp>
    <dsp:sp modelId="{0D71EB18-A187-4CF1-A375-BBA7E869A488}">
      <dsp:nvSpPr>
        <dsp:cNvPr id="0" name=""/>
        <dsp:cNvSpPr/>
      </dsp:nvSpPr>
      <dsp:spPr>
        <a:xfrm>
          <a:off x="917" y="1724382"/>
          <a:ext cx="1721873" cy="860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7</a:t>
          </a:r>
          <a:r>
            <a:rPr lang="en-US" sz="2900" kern="1200" dirty="0"/>
            <a:t> ZORUNLU (must) </a:t>
          </a:r>
        </a:p>
      </dsp:txBody>
      <dsp:txXfrm>
        <a:off x="917" y="1724382"/>
        <a:ext cx="1721873" cy="860936"/>
      </dsp:txXfrm>
    </dsp:sp>
    <dsp:sp modelId="{7B3782AD-8656-422A-AF70-207FC4216429}">
      <dsp:nvSpPr>
        <dsp:cNvPr id="0" name=""/>
        <dsp:cNvSpPr/>
      </dsp:nvSpPr>
      <dsp:spPr>
        <a:xfrm>
          <a:off x="2084385" y="1724382"/>
          <a:ext cx="1721873" cy="860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3</a:t>
          </a:r>
          <a:r>
            <a:rPr lang="en-US" sz="2900" kern="1200" dirty="0"/>
            <a:t> SEÇMELİ (elective)</a:t>
          </a:r>
        </a:p>
      </dsp:txBody>
      <dsp:txXfrm>
        <a:off x="2084385" y="1724382"/>
        <a:ext cx="1721873" cy="860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B8CD-DC89-46B0-9AE2-F958016B7E42}">
      <dsp:nvSpPr>
        <dsp:cNvPr id="0" name=""/>
        <dsp:cNvSpPr/>
      </dsp:nvSpPr>
      <dsp:spPr>
        <a:xfrm>
          <a:off x="1922024" y="1062305"/>
          <a:ext cx="1051822" cy="365095"/>
        </a:xfrm>
        <a:custGeom>
          <a:avLst/>
          <a:gdLst/>
          <a:ahLst/>
          <a:cxnLst/>
          <a:rect l="0" t="0" r="0" b="0"/>
          <a:pathLst>
            <a:path>
              <a:moveTo>
                <a:pt x="0" y="0"/>
              </a:moveTo>
              <a:lnTo>
                <a:pt x="0" y="182547"/>
              </a:lnTo>
              <a:lnTo>
                <a:pt x="1051822" y="182547"/>
              </a:lnTo>
              <a:lnTo>
                <a:pt x="1051822" y="3650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8FE2-787F-40E0-819C-09F0E3A25BF8}">
      <dsp:nvSpPr>
        <dsp:cNvPr id="0" name=""/>
        <dsp:cNvSpPr/>
      </dsp:nvSpPr>
      <dsp:spPr>
        <a:xfrm>
          <a:off x="870201" y="1062305"/>
          <a:ext cx="1051822" cy="365095"/>
        </a:xfrm>
        <a:custGeom>
          <a:avLst/>
          <a:gdLst/>
          <a:ahLst/>
          <a:cxnLst/>
          <a:rect l="0" t="0" r="0" b="0"/>
          <a:pathLst>
            <a:path>
              <a:moveTo>
                <a:pt x="1051822" y="0"/>
              </a:moveTo>
              <a:lnTo>
                <a:pt x="1051822" y="182547"/>
              </a:lnTo>
              <a:lnTo>
                <a:pt x="0" y="182547"/>
              </a:lnTo>
              <a:lnTo>
                <a:pt x="0" y="36509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2DA6C-EE75-42D5-A02E-C1860D48BE43}">
      <dsp:nvSpPr>
        <dsp:cNvPr id="0" name=""/>
        <dsp:cNvSpPr/>
      </dsp:nvSpPr>
      <dsp:spPr>
        <a:xfrm>
          <a:off x="751024" y="193030"/>
          <a:ext cx="2342000" cy="8692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7 DERS </a:t>
          </a:r>
        </a:p>
      </dsp:txBody>
      <dsp:txXfrm>
        <a:off x="751024" y="193030"/>
        <a:ext cx="2342000" cy="869274"/>
      </dsp:txXfrm>
    </dsp:sp>
    <dsp:sp modelId="{0D71EB18-A187-4CF1-A375-BBA7E869A488}">
      <dsp:nvSpPr>
        <dsp:cNvPr id="0" name=""/>
        <dsp:cNvSpPr/>
      </dsp:nvSpPr>
      <dsp:spPr>
        <a:xfrm>
          <a:off x="926" y="1427400"/>
          <a:ext cx="1738549" cy="8692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4 ZORUNLU </a:t>
          </a:r>
        </a:p>
      </dsp:txBody>
      <dsp:txXfrm>
        <a:off x="926" y="1427400"/>
        <a:ext cx="1738549" cy="869274"/>
      </dsp:txXfrm>
    </dsp:sp>
    <dsp:sp modelId="{7B3782AD-8656-422A-AF70-207FC4216429}">
      <dsp:nvSpPr>
        <dsp:cNvPr id="0" name=""/>
        <dsp:cNvSpPr/>
      </dsp:nvSpPr>
      <dsp:spPr>
        <a:xfrm>
          <a:off x="2104572" y="1427400"/>
          <a:ext cx="1738549" cy="8692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3 SEÇMELİ </a:t>
          </a:r>
        </a:p>
      </dsp:txBody>
      <dsp:txXfrm>
        <a:off x="2104572" y="1427400"/>
        <a:ext cx="1738549" cy="869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B8CD-DC89-46B0-9AE2-F958016B7E42}">
      <dsp:nvSpPr>
        <dsp:cNvPr id="0" name=""/>
        <dsp:cNvSpPr/>
      </dsp:nvSpPr>
      <dsp:spPr>
        <a:xfrm>
          <a:off x="1903588" y="1362789"/>
          <a:ext cx="1041733" cy="361593"/>
        </a:xfrm>
        <a:custGeom>
          <a:avLst/>
          <a:gdLst/>
          <a:ahLst/>
          <a:cxnLst/>
          <a:rect l="0" t="0" r="0" b="0"/>
          <a:pathLst>
            <a:path>
              <a:moveTo>
                <a:pt x="0" y="0"/>
              </a:moveTo>
              <a:lnTo>
                <a:pt x="0" y="180796"/>
              </a:lnTo>
              <a:lnTo>
                <a:pt x="1041733" y="180796"/>
              </a:lnTo>
              <a:lnTo>
                <a:pt x="1041733" y="36159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8FE2-787F-40E0-819C-09F0E3A25BF8}">
      <dsp:nvSpPr>
        <dsp:cNvPr id="0" name=""/>
        <dsp:cNvSpPr/>
      </dsp:nvSpPr>
      <dsp:spPr>
        <a:xfrm>
          <a:off x="861854" y="1362789"/>
          <a:ext cx="1041733" cy="361593"/>
        </a:xfrm>
        <a:custGeom>
          <a:avLst/>
          <a:gdLst/>
          <a:ahLst/>
          <a:cxnLst/>
          <a:rect l="0" t="0" r="0" b="0"/>
          <a:pathLst>
            <a:path>
              <a:moveTo>
                <a:pt x="1041733" y="0"/>
              </a:moveTo>
              <a:lnTo>
                <a:pt x="1041733" y="180796"/>
              </a:lnTo>
              <a:lnTo>
                <a:pt x="0" y="180796"/>
              </a:lnTo>
              <a:lnTo>
                <a:pt x="0" y="36159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2DA6C-EE75-42D5-A02E-C1860D48BE43}">
      <dsp:nvSpPr>
        <dsp:cNvPr id="0" name=""/>
        <dsp:cNvSpPr/>
      </dsp:nvSpPr>
      <dsp:spPr>
        <a:xfrm>
          <a:off x="743820" y="501852"/>
          <a:ext cx="2319536" cy="860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 10 DERS </a:t>
          </a:r>
        </a:p>
      </dsp:txBody>
      <dsp:txXfrm>
        <a:off x="743820" y="501852"/>
        <a:ext cx="2319536" cy="860936"/>
      </dsp:txXfrm>
    </dsp:sp>
    <dsp:sp modelId="{0D71EB18-A187-4CF1-A375-BBA7E869A488}">
      <dsp:nvSpPr>
        <dsp:cNvPr id="0" name=""/>
        <dsp:cNvSpPr/>
      </dsp:nvSpPr>
      <dsp:spPr>
        <a:xfrm>
          <a:off x="917" y="1724382"/>
          <a:ext cx="1721873" cy="860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t>3</a:t>
          </a:r>
          <a:r>
            <a:rPr lang="en-US" sz="3100" kern="1200" dirty="0"/>
            <a:t> ZORUNLU  </a:t>
          </a:r>
        </a:p>
      </dsp:txBody>
      <dsp:txXfrm>
        <a:off x="917" y="1724382"/>
        <a:ext cx="1721873" cy="860936"/>
      </dsp:txXfrm>
    </dsp:sp>
    <dsp:sp modelId="{7B3782AD-8656-422A-AF70-207FC4216429}">
      <dsp:nvSpPr>
        <dsp:cNvPr id="0" name=""/>
        <dsp:cNvSpPr/>
      </dsp:nvSpPr>
      <dsp:spPr>
        <a:xfrm>
          <a:off x="2084385" y="1724382"/>
          <a:ext cx="1721873" cy="8609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t>7</a:t>
          </a:r>
          <a:r>
            <a:rPr lang="en-US" sz="3100" kern="1200" dirty="0"/>
            <a:t> SEÇMELİ </a:t>
          </a:r>
        </a:p>
      </dsp:txBody>
      <dsp:txXfrm>
        <a:off x="2084385" y="1724382"/>
        <a:ext cx="1721873" cy="8609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2/27/2023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2/27/2023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man.cankaya.edu.tr/yuksek-lisans-programlarimiz-2/"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man.cankaya.edu.tr/isletme-yonetimi-mba-egitim-programi/"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man.cankaya.edu.tr/yuksek-lisans-programlarimiz-2/"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man.cankaya.edu.tr/insan-kaynaklari-yonetimi-tezsiz-yuksek-lisans-programi/"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sbe.cankaya.edu.tr/lisansustu-mevzua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nkaya.edu.tr/" TargetMode="External"/><Relationship Id="rId7" Type="http://schemas.openxmlformats.org/officeDocument/2006/relationships/image" Target="../media/image22.png"/><Relationship Id="rId2" Type="http://schemas.openxmlformats.org/officeDocument/2006/relationships/hyperlink" Target="https://www.cankaya.edu.tr/akademik_takvim/" TargetMode="External"/><Relationship Id="rId1" Type="http://schemas.openxmlformats.org/officeDocument/2006/relationships/slideLayout" Target="../slideLayouts/slideLayout2.xml"/><Relationship Id="rId6" Type="http://schemas.openxmlformats.org/officeDocument/2006/relationships/hyperlink" Target="mailto:c2180005@student.cankaya.edu.tr" TargetMode="External"/><Relationship Id="rId5" Type="http://schemas.openxmlformats.org/officeDocument/2006/relationships/hyperlink" Target="http://man.cankaya.edu.tr/" TargetMode="External"/><Relationship Id="rId4" Type="http://schemas.openxmlformats.org/officeDocument/2006/relationships/hyperlink" Target="http://www.sbe.cankaya.edu.t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www.sbe.cankaya.edu.tr/formlar/"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sbe.cankaya.edu.tr/wp-content/uploads/sites/69/2021/10/TEZLI-YUKSEK-LISANS-AKIS-SEMASI-A3-1.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be.cankaya.edu.tr/wp-content/uploads/sites/69/2021/10/TEZSIZ-YUKSEK-LISANS-AKIS-SEMASI-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03336" y="0"/>
            <a:ext cx="9963503" cy="5604471"/>
          </a:xfrm>
        </p:spPr>
      </p:pic>
      <p:sp>
        <p:nvSpPr>
          <p:cNvPr id="3" name="Dikdörtgen: Köşeleri Yuvarlatılmış 2">
            <a:extLst>
              <a:ext uri="{FF2B5EF4-FFF2-40B4-BE49-F238E27FC236}">
                <a16:creationId xmlns:a16="http://schemas.microsoft.com/office/drawing/2014/main" id="{6E117134-6FE6-4AE0-E514-C04F097B11C4}"/>
              </a:ext>
            </a:extLst>
          </p:cNvPr>
          <p:cNvSpPr/>
          <p:nvPr/>
        </p:nvSpPr>
        <p:spPr>
          <a:xfrm>
            <a:off x="9140411" y="4532243"/>
            <a:ext cx="1626428" cy="5565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b="1" dirty="0">
                <a:solidFill>
                  <a:srgbClr val="00B0F0"/>
                </a:solidFill>
                <a:latin typeface="Arial" panose="020B0604020202020204" pitchFamily="34" charset="0"/>
                <a:cs typeface="Arial" panose="020B0604020202020204" pitchFamily="34" charset="0"/>
              </a:rPr>
              <a:t>27.02.2023</a:t>
            </a:r>
          </a:p>
        </p:txBody>
      </p:sp>
      <p:sp>
        <p:nvSpPr>
          <p:cNvPr id="7" name="Dikdörtgen 6">
            <a:extLst>
              <a:ext uri="{FF2B5EF4-FFF2-40B4-BE49-F238E27FC236}">
                <a16:creationId xmlns:a16="http://schemas.microsoft.com/office/drawing/2014/main" id="{80D55D1B-9C7C-3DBE-59C2-F1920B3393CC}"/>
              </a:ext>
            </a:extLst>
          </p:cNvPr>
          <p:cNvSpPr/>
          <p:nvPr/>
        </p:nvSpPr>
        <p:spPr>
          <a:xfrm>
            <a:off x="8370427" y="3794675"/>
            <a:ext cx="3147644" cy="39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latin typeface="Arial" panose="020B0604020202020204" pitchFamily="34" charset="0"/>
                <a:cs typeface="Arial" panose="020B0604020202020204" pitchFamily="34" charset="0"/>
              </a:rPr>
              <a:t>https://zoom.us/j/94411845623</a:t>
            </a:r>
          </a:p>
        </p:txBody>
      </p:sp>
    </p:spTree>
    <p:extLst>
      <p:ext uri="{BB962C8B-B14F-4D97-AF65-F5344CB8AC3E}">
        <p14:creationId xmlns:p14="http://schemas.microsoft.com/office/powerpoint/2010/main" val="139198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3156"/>
            <a:ext cx="11311467" cy="1290784"/>
          </a:xfrm>
        </p:spPr>
        <p:txBody>
          <a:bodyPr>
            <a:noAutofit/>
          </a:bodyPr>
          <a:lstStyle/>
          <a:p>
            <a:r>
              <a:rPr lang="tr-TR" sz="4200" dirty="0"/>
              <a:t>Diğer</a:t>
            </a:r>
            <a:r>
              <a:rPr lang="en-US" sz="4200" dirty="0"/>
              <a:t>/</a:t>
            </a:r>
            <a:r>
              <a:rPr lang="tr-TR" sz="4200" dirty="0"/>
              <a:t>yarı zamanlı öğretim üyelerimiz</a:t>
            </a:r>
            <a:endParaRPr lang="en-US" sz="4200" dirty="0"/>
          </a:p>
        </p:txBody>
      </p:sp>
      <p:sp>
        <p:nvSpPr>
          <p:cNvPr id="4" name="Rectangle 3"/>
          <p:cNvSpPr/>
          <p:nvPr/>
        </p:nvSpPr>
        <p:spPr>
          <a:xfrm>
            <a:off x="1708455" y="5685690"/>
            <a:ext cx="9821497" cy="646331"/>
          </a:xfrm>
          <a:prstGeom prst="rect">
            <a:avLst/>
          </a:prstGeom>
        </p:spPr>
        <p:txBody>
          <a:bodyPr wrap="square">
            <a:spAutoFit/>
          </a:bodyPr>
          <a:lstStyle/>
          <a:p>
            <a:pPr algn="r"/>
            <a:r>
              <a:rPr lang="tr-TR" sz="3600" dirty="0">
                <a:solidFill>
                  <a:schemeClr val="bg1"/>
                </a:solidFill>
              </a:rPr>
              <a:t>OTHER</a:t>
            </a:r>
            <a:r>
              <a:rPr lang="en-US" sz="3600" dirty="0">
                <a:solidFill>
                  <a:schemeClr val="bg1"/>
                </a:solidFill>
              </a:rPr>
              <a:t>/</a:t>
            </a:r>
            <a:r>
              <a:rPr lang="tr-TR" sz="3600" dirty="0">
                <a:solidFill>
                  <a:schemeClr val="bg1"/>
                </a:solidFill>
              </a:rPr>
              <a:t>PART TIME  STAFF</a:t>
            </a:r>
            <a:endParaRPr lang="en-US" sz="3600" dirty="0">
              <a:solidFill>
                <a:schemeClr val="bg1"/>
              </a:solidFill>
            </a:endParaRPr>
          </a:p>
        </p:txBody>
      </p:sp>
      <p:sp>
        <p:nvSpPr>
          <p:cNvPr id="6" name="Metin kutusu 5">
            <a:extLst>
              <a:ext uri="{FF2B5EF4-FFF2-40B4-BE49-F238E27FC236}">
                <a16:creationId xmlns:a16="http://schemas.microsoft.com/office/drawing/2014/main" id="{A727DF9A-7BB6-D881-E95C-FBD47CCA709D}"/>
              </a:ext>
            </a:extLst>
          </p:cNvPr>
          <p:cNvSpPr txBox="1"/>
          <p:nvPr/>
        </p:nvSpPr>
        <p:spPr>
          <a:xfrm>
            <a:off x="870438" y="1591379"/>
            <a:ext cx="8607669" cy="3970318"/>
          </a:xfrm>
          <a:prstGeom prst="rect">
            <a:avLst/>
          </a:prstGeom>
          <a:noFill/>
        </p:spPr>
        <p:txBody>
          <a:bodyPr wrap="square">
            <a:spAutoFit/>
          </a:bodyPr>
          <a:lstStyle/>
          <a:p>
            <a:pPr marL="457200" indent="-457200">
              <a:buFont typeface="Arial" panose="020B0604020202020204" pitchFamily="34" charset="0"/>
              <a:buChar char="•"/>
            </a:pPr>
            <a:r>
              <a:rPr lang="tr-TR" sz="2800" dirty="0">
                <a:effectLst/>
                <a:latin typeface="Times New Roman" panose="02020603050405020304" pitchFamily="18" charset="0"/>
                <a:ea typeface="Times New Roman" panose="02020603050405020304" pitchFamily="18" charset="0"/>
              </a:rPr>
              <a:t>Prof. Dr. Mahir Nakip</a:t>
            </a:r>
          </a:p>
          <a:p>
            <a:pPr marL="457200" indent="-457200">
              <a:buFont typeface="Arial" panose="020B0604020202020204" pitchFamily="34" charset="0"/>
              <a:buChar char="•"/>
            </a:pPr>
            <a:r>
              <a:rPr lang="tr-TR" sz="2800" dirty="0">
                <a:effectLst/>
                <a:latin typeface="Times New Roman" panose="02020603050405020304" pitchFamily="18" charset="0"/>
                <a:ea typeface="Times New Roman" panose="02020603050405020304" pitchFamily="18" charset="0"/>
              </a:rPr>
              <a:t>Prof. Dr. Dilek Temiz</a:t>
            </a:r>
          </a:p>
          <a:p>
            <a:pPr marL="457200" indent="-457200">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rPr>
              <a:t>Doç. Dr. Aytaç Gökmen</a:t>
            </a:r>
            <a:endParaRPr lang="tr-TR"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rPr>
              <a:t>Doç. Dr. Öcal </a:t>
            </a:r>
            <a:r>
              <a:rPr lang="tr-TR" sz="2800" dirty="0" err="1">
                <a:latin typeface="Times New Roman" panose="02020603050405020304" pitchFamily="18" charset="0"/>
                <a:ea typeface="Times New Roman" panose="02020603050405020304" pitchFamily="18" charset="0"/>
              </a:rPr>
              <a:t>Fidanboy</a:t>
            </a:r>
            <a:endParaRPr lang="tr-TR"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tr-TR" sz="2800" dirty="0">
                <a:effectLst/>
                <a:latin typeface="Times New Roman" panose="02020603050405020304" pitchFamily="18" charset="0"/>
                <a:ea typeface="Times New Roman" panose="02020603050405020304" pitchFamily="18" charset="0"/>
              </a:rPr>
              <a:t>Dr. Öğr. Üyesi Bülent </a:t>
            </a:r>
            <a:r>
              <a:rPr lang="tr-TR" sz="2800" dirty="0" err="1">
                <a:effectLst/>
                <a:latin typeface="Times New Roman" panose="02020603050405020304" pitchFamily="18" charset="0"/>
                <a:ea typeface="Times New Roman" panose="02020603050405020304" pitchFamily="18" charset="0"/>
              </a:rPr>
              <a:t>Özsaçmacı</a:t>
            </a:r>
            <a:endParaRPr lang="tr-TR"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tr-TR" sz="2800" dirty="0">
                <a:effectLst/>
                <a:latin typeface="Times New Roman" panose="02020603050405020304" pitchFamily="18" charset="0"/>
                <a:ea typeface="Times New Roman" panose="02020603050405020304" pitchFamily="18" charset="0"/>
              </a:rPr>
              <a:t>Dr. Öğr. Üyesi Tamer Kılıç</a:t>
            </a:r>
          </a:p>
          <a:p>
            <a:pPr marL="457200" indent="-457200">
              <a:buFont typeface="Arial" panose="020B0604020202020204" pitchFamily="34" charset="0"/>
              <a:buChar char="•"/>
            </a:pPr>
            <a:r>
              <a:rPr lang="tr-TR" sz="2800" dirty="0">
                <a:effectLst/>
                <a:latin typeface="Times New Roman" panose="02020603050405020304" pitchFamily="18" charset="0"/>
                <a:ea typeface="Times New Roman" panose="02020603050405020304" pitchFamily="18" charset="0"/>
              </a:rPr>
              <a:t>Dr. Öğr. Üyesi Merve Öksüz</a:t>
            </a:r>
          </a:p>
          <a:p>
            <a:pPr marL="457200" indent="-457200">
              <a:buFont typeface="Arial" panose="020B0604020202020204" pitchFamily="34" charset="0"/>
              <a:buChar char="•"/>
            </a:pPr>
            <a:r>
              <a:rPr lang="tr-TR" sz="2800" dirty="0">
                <a:effectLst/>
                <a:latin typeface="Times New Roman" panose="02020603050405020304" pitchFamily="18" charset="0"/>
                <a:ea typeface="Times New Roman" panose="02020603050405020304" pitchFamily="18" charset="0"/>
              </a:rPr>
              <a:t>Dr. Öğr. Üyesi Meltem </a:t>
            </a:r>
            <a:r>
              <a:rPr lang="tr-TR" sz="2800" dirty="0" err="1">
                <a:effectLst/>
                <a:latin typeface="Times New Roman" panose="02020603050405020304" pitchFamily="18" charset="0"/>
                <a:ea typeface="Times New Roman" panose="02020603050405020304" pitchFamily="18" charset="0"/>
              </a:rPr>
              <a:t>Ökdem</a:t>
            </a:r>
            <a:endParaRPr lang="tr-TR"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tr-TR" sz="2800" dirty="0">
                <a:latin typeface="Times New Roman" panose="02020603050405020304" pitchFamily="18" charset="0"/>
              </a:rPr>
              <a:t>Dr. Tülin Tunç</a:t>
            </a:r>
            <a:endParaRPr lang="tr-TR" sz="2800" dirty="0"/>
          </a:p>
        </p:txBody>
      </p:sp>
    </p:spTree>
    <p:extLst>
      <p:ext uri="{BB962C8B-B14F-4D97-AF65-F5344CB8AC3E}">
        <p14:creationId xmlns:p14="http://schemas.microsoft.com/office/powerpoint/2010/main" val="25083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Yüksek</a:t>
            </a:r>
            <a:r>
              <a:rPr lang="en-US" dirty="0"/>
              <a:t> </a:t>
            </a:r>
            <a:r>
              <a:rPr lang="en-US" dirty="0" err="1"/>
              <a:t>lİSANS</a:t>
            </a:r>
            <a:r>
              <a:rPr lang="en-US" dirty="0"/>
              <a:t> PROGRAM TÜRLERİ</a:t>
            </a:r>
          </a:p>
        </p:txBody>
      </p:sp>
      <p:sp>
        <p:nvSpPr>
          <p:cNvPr id="3" name="Content Placeholder 2"/>
          <p:cNvSpPr>
            <a:spLocks noGrp="1"/>
          </p:cNvSpPr>
          <p:nvPr>
            <p:ph sz="quarter" idx="13"/>
          </p:nvPr>
        </p:nvSpPr>
        <p:spPr>
          <a:xfrm>
            <a:off x="778933" y="2049637"/>
            <a:ext cx="5046133" cy="1461207"/>
          </a:xfrm>
        </p:spPr>
        <p:txBody>
          <a:bodyPr/>
          <a:lstStyle/>
          <a:p>
            <a:r>
              <a:rPr lang="en-US" dirty="0"/>
              <a:t>İŞLETME YÖNETİMİ (</a:t>
            </a:r>
            <a:r>
              <a:rPr lang="en-US" dirty="0" err="1"/>
              <a:t>İnGİLİZCE</a:t>
            </a:r>
            <a:r>
              <a:rPr lang="en-US" dirty="0"/>
              <a:t>) - </a:t>
            </a:r>
            <a:r>
              <a:rPr lang="en-US" dirty="0" err="1">
                <a:solidFill>
                  <a:srgbClr val="7030A0"/>
                </a:solidFill>
              </a:rPr>
              <a:t>mba</a:t>
            </a:r>
            <a:endParaRPr lang="en-US" dirty="0">
              <a:solidFill>
                <a:srgbClr val="7030A0"/>
              </a:solidFill>
            </a:endParaRPr>
          </a:p>
          <a:p>
            <a:pPr lvl="1">
              <a:buFont typeface="Wingdings" panose="05000000000000000000" pitchFamily="2" charset="2"/>
              <a:buChar char="Ø"/>
            </a:pPr>
            <a:r>
              <a:rPr lang="en-US" dirty="0"/>
              <a:t>	</a:t>
            </a:r>
            <a:r>
              <a:rPr lang="en-US" dirty="0" err="1">
                <a:solidFill>
                  <a:schemeClr val="accent1"/>
                </a:solidFill>
              </a:rPr>
              <a:t>Tezlİ</a:t>
            </a:r>
            <a:r>
              <a:rPr lang="en-US" dirty="0">
                <a:solidFill>
                  <a:schemeClr val="accent1"/>
                </a:solidFill>
              </a:rPr>
              <a:t> </a:t>
            </a:r>
            <a:r>
              <a:rPr lang="en-US" dirty="0"/>
              <a:t>program (w/ </a:t>
            </a:r>
            <a:r>
              <a:rPr lang="en-US" dirty="0">
                <a:solidFill>
                  <a:schemeClr val="accent1"/>
                </a:solidFill>
              </a:rPr>
              <a:t>thesıs</a:t>
            </a:r>
            <a:r>
              <a:rPr lang="en-US" dirty="0"/>
              <a:t>)</a:t>
            </a:r>
          </a:p>
          <a:p>
            <a:pPr lvl="1">
              <a:buFont typeface="Wingdings" panose="05000000000000000000" pitchFamily="2" charset="2"/>
              <a:buChar char="Ø"/>
            </a:pPr>
            <a:r>
              <a:rPr lang="en-US" dirty="0"/>
              <a:t>	</a:t>
            </a:r>
            <a:r>
              <a:rPr lang="en-US" dirty="0" err="1">
                <a:solidFill>
                  <a:srgbClr val="00B0F0"/>
                </a:solidFill>
              </a:rPr>
              <a:t>Tezsİz</a:t>
            </a:r>
            <a:r>
              <a:rPr lang="en-US" dirty="0">
                <a:solidFill>
                  <a:srgbClr val="00B0F0"/>
                </a:solidFill>
              </a:rPr>
              <a:t> </a:t>
            </a:r>
            <a:r>
              <a:rPr lang="en-US" dirty="0"/>
              <a:t>PROGRAM (w/ </a:t>
            </a:r>
            <a:r>
              <a:rPr lang="en-US" dirty="0">
                <a:solidFill>
                  <a:srgbClr val="00B0F0"/>
                </a:solidFill>
              </a:rPr>
              <a:t>non-thesıs</a:t>
            </a:r>
            <a:r>
              <a:rPr lang="en-US" dirty="0"/>
              <a:t>)</a:t>
            </a:r>
          </a:p>
        </p:txBody>
      </p:sp>
      <p:sp>
        <p:nvSpPr>
          <p:cNvPr id="5" name="Content Placeholder 2"/>
          <p:cNvSpPr txBox="1">
            <a:spLocks/>
          </p:cNvSpPr>
          <p:nvPr/>
        </p:nvSpPr>
        <p:spPr>
          <a:xfrm>
            <a:off x="5884242" y="4254115"/>
            <a:ext cx="5429956" cy="169827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İNSAN KAYNAKLARI YÖNETİMİ (</a:t>
            </a:r>
            <a:r>
              <a:rPr lang="en-US" dirty="0" err="1"/>
              <a:t>tÜRKÇE</a:t>
            </a:r>
            <a:r>
              <a:rPr lang="en-US" dirty="0"/>
              <a:t>) – </a:t>
            </a:r>
            <a:r>
              <a:rPr lang="en-US" dirty="0">
                <a:solidFill>
                  <a:srgbClr val="00B050"/>
                </a:solidFill>
              </a:rPr>
              <a:t>İKY - </a:t>
            </a:r>
            <a:r>
              <a:rPr lang="en-US" dirty="0" err="1">
                <a:solidFill>
                  <a:srgbClr val="00B050"/>
                </a:solidFill>
              </a:rPr>
              <a:t>hrm</a:t>
            </a:r>
            <a:endParaRPr lang="en-US" dirty="0">
              <a:solidFill>
                <a:srgbClr val="00B050"/>
              </a:solidFill>
            </a:endParaRPr>
          </a:p>
          <a:p>
            <a:pPr lvl="1">
              <a:buFont typeface="Wingdings" panose="05000000000000000000" pitchFamily="2" charset="2"/>
              <a:buChar char="Ø"/>
            </a:pPr>
            <a:r>
              <a:rPr lang="en-US" dirty="0"/>
              <a:t>	</a:t>
            </a:r>
            <a:r>
              <a:rPr lang="en-US" dirty="0" err="1">
                <a:solidFill>
                  <a:schemeClr val="accent1"/>
                </a:solidFill>
              </a:rPr>
              <a:t>Tezlİ</a:t>
            </a:r>
            <a:r>
              <a:rPr lang="en-US" dirty="0">
                <a:solidFill>
                  <a:schemeClr val="accent1"/>
                </a:solidFill>
              </a:rPr>
              <a:t> </a:t>
            </a:r>
            <a:r>
              <a:rPr lang="en-US" dirty="0"/>
              <a:t>program</a:t>
            </a:r>
          </a:p>
          <a:p>
            <a:pPr lvl="1">
              <a:buFont typeface="Wingdings" panose="05000000000000000000" pitchFamily="2" charset="2"/>
              <a:buChar char="Ø"/>
            </a:pPr>
            <a:r>
              <a:rPr lang="en-US" dirty="0"/>
              <a:t>	</a:t>
            </a:r>
            <a:r>
              <a:rPr lang="en-US" dirty="0" err="1">
                <a:solidFill>
                  <a:srgbClr val="00B0F0"/>
                </a:solidFill>
              </a:rPr>
              <a:t>Tezsİz</a:t>
            </a:r>
            <a:r>
              <a:rPr lang="en-US" dirty="0">
                <a:solidFill>
                  <a:srgbClr val="00B0F0"/>
                </a:solidFill>
              </a:rPr>
              <a:t> </a:t>
            </a:r>
            <a:r>
              <a:rPr lang="en-US" dirty="0"/>
              <a:t>PROGRAM</a:t>
            </a:r>
          </a:p>
        </p:txBody>
      </p:sp>
      <p:pic>
        <p:nvPicPr>
          <p:cNvPr id="9" name="Picture 8"/>
          <p:cNvPicPr>
            <a:picLocks noChangeAspect="1"/>
          </p:cNvPicPr>
          <p:nvPr/>
        </p:nvPicPr>
        <p:blipFill>
          <a:blip r:embed="rId2"/>
          <a:stretch>
            <a:fillRect/>
          </a:stretch>
        </p:blipFill>
        <p:spPr>
          <a:xfrm>
            <a:off x="990600" y="3371144"/>
            <a:ext cx="4055259" cy="2441575"/>
          </a:xfrm>
          <a:prstGeom prst="rect">
            <a:avLst/>
          </a:prstGeom>
        </p:spPr>
      </p:pic>
      <p:pic>
        <p:nvPicPr>
          <p:cNvPr id="10" name="Picture 9"/>
          <p:cNvPicPr>
            <a:picLocks noChangeAspect="1"/>
          </p:cNvPicPr>
          <p:nvPr/>
        </p:nvPicPr>
        <p:blipFill>
          <a:blip r:embed="rId3"/>
          <a:stretch>
            <a:fillRect/>
          </a:stretch>
        </p:blipFill>
        <p:spPr>
          <a:xfrm>
            <a:off x="6146798" y="1734291"/>
            <a:ext cx="4326465" cy="2430924"/>
          </a:xfrm>
          <a:prstGeom prst="rect">
            <a:avLst/>
          </a:prstGeom>
        </p:spPr>
      </p:pic>
    </p:spTree>
    <p:extLst>
      <p:ext uri="{BB962C8B-B14F-4D97-AF65-F5344CB8AC3E}">
        <p14:creationId xmlns:p14="http://schemas.microsoft.com/office/powerpoint/2010/main" val="312444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İŞLETME YÖNETİMİ</a:t>
            </a:r>
            <a:br>
              <a:rPr lang="en-US" dirty="0"/>
            </a:br>
            <a:r>
              <a:rPr lang="en-US" dirty="0"/>
              <a:t>MBA</a:t>
            </a:r>
          </a:p>
        </p:txBody>
      </p:sp>
      <p:sp>
        <p:nvSpPr>
          <p:cNvPr id="3" name="Subtitle 2"/>
          <p:cNvSpPr>
            <a:spLocks noGrp="1"/>
          </p:cNvSpPr>
          <p:nvPr>
            <p:ph type="subTitle" idx="1"/>
          </p:nvPr>
        </p:nvSpPr>
        <p:spPr/>
        <p:txBody>
          <a:bodyPr/>
          <a:lstStyle/>
          <a:p>
            <a:r>
              <a:rPr lang="en-US" dirty="0"/>
              <a:t>TEZLİ / TEZSİZ – THESIS / NON THESIS</a:t>
            </a:r>
          </a:p>
        </p:txBody>
      </p:sp>
      <p:sp>
        <p:nvSpPr>
          <p:cNvPr id="4" name="Title 1"/>
          <p:cNvSpPr txBox="1">
            <a:spLocks/>
          </p:cNvSpPr>
          <p:nvPr/>
        </p:nvSpPr>
        <p:spPr>
          <a:xfrm rot="21403698">
            <a:off x="3877409" y="5392651"/>
            <a:ext cx="7401483" cy="681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r"/>
            <a:r>
              <a:rPr lang="en-US" sz="2000" dirty="0">
                <a:solidFill>
                  <a:schemeClr val="bg1"/>
                </a:solidFill>
                <a:highlight>
                  <a:srgbClr val="000000"/>
                </a:highlight>
                <a:hlinkClick r:id="rId2"/>
              </a:rPr>
              <a:t>http://man.cankaya.edu.tr/yuksek-lisans-programlarimiz-2/</a:t>
            </a:r>
            <a:r>
              <a:rPr lang="tr-TR" sz="2000" dirty="0">
                <a:solidFill>
                  <a:schemeClr val="bg1"/>
                </a:solidFill>
                <a:highlight>
                  <a:srgbClr val="000000"/>
                </a:highlight>
              </a:rPr>
              <a:t> </a:t>
            </a:r>
            <a:endParaRPr lang="en-US" sz="2000" dirty="0">
              <a:solidFill>
                <a:schemeClr val="bg1"/>
              </a:solidFill>
              <a:highlight>
                <a:srgbClr val="000000"/>
              </a:highlight>
            </a:endParaRPr>
          </a:p>
        </p:txBody>
      </p:sp>
    </p:spTree>
    <p:extLst>
      <p:ext uri="{BB962C8B-B14F-4D97-AF65-F5344CB8AC3E}">
        <p14:creationId xmlns:p14="http://schemas.microsoft.com/office/powerpoint/2010/main" val="1168450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Mba</a:t>
            </a:r>
            <a:r>
              <a:rPr lang="en-US" dirty="0"/>
              <a:t> / </a:t>
            </a:r>
            <a:r>
              <a:rPr lang="en-US" dirty="0" err="1"/>
              <a:t>tezlİ</a:t>
            </a:r>
            <a:r>
              <a:rPr lang="en-US" dirty="0"/>
              <a:t> </a:t>
            </a:r>
            <a:r>
              <a:rPr lang="en-US" dirty="0">
                <a:solidFill>
                  <a:srgbClr val="0070C0"/>
                </a:solidFill>
              </a:rPr>
              <a:t>(THESIS) </a:t>
            </a:r>
            <a:r>
              <a:rPr lang="en-US" dirty="0"/>
              <a:t>PROGRAM</a:t>
            </a:r>
          </a:p>
        </p:txBody>
      </p:sp>
      <p:sp>
        <p:nvSpPr>
          <p:cNvPr id="3" name="Content Placeholder 2"/>
          <p:cNvSpPr>
            <a:spLocks noGrp="1"/>
          </p:cNvSpPr>
          <p:nvPr>
            <p:ph sz="quarter" idx="13"/>
          </p:nvPr>
        </p:nvSpPr>
        <p:spPr>
          <a:xfrm>
            <a:off x="685801" y="1738489"/>
            <a:ext cx="9846732" cy="1338410"/>
          </a:xfrm>
        </p:spPr>
        <p:txBody>
          <a:bodyPr>
            <a:noAutofit/>
          </a:bodyPr>
          <a:lstStyle/>
          <a:p>
            <a:pPr marL="0" indent="0" algn="ctr">
              <a:buNone/>
            </a:pPr>
            <a:r>
              <a:rPr lang="en-US" sz="3200" dirty="0" err="1"/>
              <a:t>Programı</a:t>
            </a:r>
            <a:r>
              <a:rPr lang="en-US" sz="3200" dirty="0"/>
              <a:t> </a:t>
            </a:r>
            <a:r>
              <a:rPr lang="en-US" sz="3200" dirty="0" err="1"/>
              <a:t>başarıyla</a:t>
            </a:r>
            <a:r>
              <a:rPr lang="en-US" sz="3200" dirty="0"/>
              <a:t> </a:t>
            </a:r>
            <a:r>
              <a:rPr lang="en-US" sz="3200" dirty="0" err="1"/>
              <a:t>tamamlayabİLMEK</a:t>
            </a:r>
            <a:r>
              <a:rPr lang="en-US" sz="3200" dirty="0"/>
              <a:t> İÇİN:</a:t>
            </a:r>
          </a:p>
          <a:p>
            <a:pPr marL="0" indent="0" algn="ctr">
              <a:buNone/>
            </a:pPr>
            <a:r>
              <a:rPr lang="en-US" sz="3200" dirty="0" err="1"/>
              <a:t>Toplam</a:t>
            </a:r>
            <a:r>
              <a:rPr lang="en-US" sz="3200" dirty="0"/>
              <a:t> 7 </a:t>
            </a:r>
            <a:r>
              <a:rPr lang="en-US" sz="3200" dirty="0" err="1"/>
              <a:t>ders</a:t>
            </a:r>
            <a:r>
              <a:rPr lang="en-US" sz="3200" dirty="0"/>
              <a:t> 		+	 </a:t>
            </a:r>
            <a:r>
              <a:rPr lang="en-US" sz="3200" dirty="0" err="1"/>
              <a:t>semİNER</a:t>
            </a:r>
            <a:r>
              <a:rPr lang="en-US" sz="3200" dirty="0"/>
              <a:t> DERSİ		+	TEZ</a:t>
            </a:r>
          </a:p>
        </p:txBody>
      </p:sp>
      <p:graphicFrame>
        <p:nvGraphicFramePr>
          <p:cNvPr id="9" name="Diagram 8"/>
          <p:cNvGraphicFramePr/>
          <p:nvPr>
            <p:extLst>
              <p:ext uri="{D42A27DB-BD31-4B8C-83A1-F6EECF244321}">
                <p14:modId xmlns:p14="http://schemas.microsoft.com/office/powerpoint/2010/main" val="3399994700"/>
              </p:ext>
            </p:extLst>
          </p:nvPr>
        </p:nvGraphicFramePr>
        <p:xfrm>
          <a:off x="135651" y="2903302"/>
          <a:ext cx="3844049" cy="248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4687896" y="3076899"/>
            <a:ext cx="3431822" cy="766462"/>
            <a:chOff x="1855656" y="1704543"/>
            <a:chExt cx="1532924" cy="766462"/>
          </a:xfrm>
        </p:grpSpPr>
        <p:sp>
          <p:nvSpPr>
            <p:cNvPr id="11" name="Rectangle 10"/>
            <p:cNvSpPr/>
            <p:nvPr/>
          </p:nvSpPr>
          <p:spPr>
            <a:xfrm>
              <a:off x="1855656" y="1704543"/>
              <a:ext cx="1532924" cy="7664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Rectangle 11"/>
            <p:cNvSpPr/>
            <p:nvPr/>
          </p:nvSpPr>
          <p:spPr>
            <a:xfrm>
              <a:off x="1855656" y="1704543"/>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MAN 590 - SEMINAR</a:t>
              </a:r>
              <a:endParaRPr lang="en-US" sz="2800" kern="1200" dirty="0"/>
            </a:p>
          </p:txBody>
        </p:sp>
      </p:grpSp>
      <p:grpSp>
        <p:nvGrpSpPr>
          <p:cNvPr id="13" name="Group 12"/>
          <p:cNvGrpSpPr/>
          <p:nvPr/>
        </p:nvGrpSpPr>
        <p:grpSpPr>
          <a:xfrm>
            <a:off x="8669868" y="3076899"/>
            <a:ext cx="2754488" cy="766462"/>
            <a:chOff x="1855656" y="1704543"/>
            <a:chExt cx="1532924" cy="766462"/>
          </a:xfrm>
        </p:grpSpPr>
        <p:sp>
          <p:nvSpPr>
            <p:cNvPr id="14" name="Rectangle 13"/>
            <p:cNvSpPr/>
            <p:nvPr/>
          </p:nvSpPr>
          <p:spPr>
            <a:xfrm>
              <a:off x="1855656" y="1704543"/>
              <a:ext cx="1532924" cy="7664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1855656" y="1704543"/>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MAN 599 - THESIS</a:t>
              </a:r>
              <a:endParaRPr lang="en-US" sz="2800" kern="1200" dirty="0"/>
            </a:p>
          </p:txBody>
        </p:sp>
      </p:grpSp>
    </p:spTree>
    <p:extLst>
      <p:ext uri="{BB962C8B-B14F-4D97-AF65-F5344CB8AC3E}">
        <p14:creationId xmlns:p14="http://schemas.microsoft.com/office/powerpoint/2010/main" val="463607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Mba</a:t>
            </a:r>
            <a:r>
              <a:rPr lang="en-US" dirty="0"/>
              <a:t> / </a:t>
            </a:r>
            <a:r>
              <a:rPr lang="en-US" dirty="0" err="1"/>
              <a:t>tezlİ</a:t>
            </a:r>
            <a:r>
              <a:rPr lang="en-US" dirty="0"/>
              <a:t> PROGRAM / ZORUNLU DERSLER</a:t>
            </a:r>
          </a:p>
        </p:txBody>
      </p:sp>
      <p:sp>
        <p:nvSpPr>
          <p:cNvPr id="3" name="Content Placeholder 2"/>
          <p:cNvSpPr>
            <a:spLocks noGrp="1"/>
          </p:cNvSpPr>
          <p:nvPr>
            <p:ph sz="quarter" idx="13"/>
          </p:nvPr>
        </p:nvSpPr>
        <p:spPr>
          <a:xfrm>
            <a:off x="685801" y="1738489"/>
            <a:ext cx="9846732" cy="722489"/>
          </a:xfrm>
        </p:spPr>
        <p:txBody>
          <a:bodyPr>
            <a:noAutofit/>
          </a:bodyPr>
          <a:lstStyle/>
          <a:p>
            <a:pPr marL="0" indent="0">
              <a:buNone/>
            </a:pPr>
            <a:r>
              <a:rPr lang="en-US" sz="3200" dirty="0"/>
              <a:t>ZORUNLU DERSLER </a:t>
            </a:r>
            <a:r>
              <a:rPr lang="en-US" sz="3200" dirty="0">
                <a:solidFill>
                  <a:srgbClr val="0070C0"/>
                </a:solidFill>
              </a:rPr>
              <a:t>(MUST COURSES FOR MBA WITH THESIS )</a:t>
            </a:r>
          </a:p>
        </p:txBody>
      </p:sp>
      <p:sp>
        <p:nvSpPr>
          <p:cNvPr id="12" name="Rectangle 11"/>
          <p:cNvSpPr/>
          <p:nvPr/>
        </p:nvSpPr>
        <p:spPr>
          <a:xfrm>
            <a:off x="5748365" y="3155921"/>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MN 590</a:t>
            </a:r>
            <a:endParaRPr lang="en-US" sz="2800" kern="1200" dirty="0"/>
          </a:p>
        </p:txBody>
      </p:sp>
      <p:pic>
        <p:nvPicPr>
          <p:cNvPr id="5" name="Picture 4"/>
          <p:cNvPicPr>
            <a:picLocks noChangeAspect="1"/>
          </p:cNvPicPr>
          <p:nvPr/>
        </p:nvPicPr>
        <p:blipFill>
          <a:blip r:embed="rId2"/>
          <a:stretch>
            <a:fillRect/>
          </a:stretch>
        </p:blipFill>
        <p:spPr>
          <a:xfrm>
            <a:off x="685801" y="2460978"/>
            <a:ext cx="10492347" cy="2553083"/>
          </a:xfrm>
          <a:prstGeom prst="rect">
            <a:avLst/>
          </a:prstGeom>
        </p:spPr>
      </p:pic>
    </p:spTree>
    <p:extLst>
      <p:ext uri="{BB962C8B-B14F-4D97-AF65-F5344CB8AC3E}">
        <p14:creationId xmlns:p14="http://schemas.microsoft.com/office/powerpoint/2010/main" val="890528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Mba</a:t>
            </a:r>
            <a:r>
              <a:rPr lang="en-US" dirty="0"/>
              <a:t> / </a:t>
            </a:r>
            <a:r>
              <a:rPr lang="en-US" dirty="0" err="1">
                <a:solidFill>
                  <a:srgbClr val="00B0F0"/>
                </a:solidFill>
              </a:rPr>
              <a:t>tezSİZ</a:t>
            </a:r>
            <a:r>
              <a:rPr lang="en-US" dirty="0"/>
              <a:t> </a:t>
            </a:r>
            <a:r>
              <a:rPr lang="en-US" dirty="0">
                <a:solidFill>
                  <a:srgbClr val="00B0F0"/>
                </a:solidFill>
              </a:rPr>
              <a:t>(</a:t>
            </a:r>
            <a:r>
              <a:rPr lang="en-US" dirty="0" err="1">
                <a:solidFill>
                  <a:srgbClr val="00B0F0"/>
                </a:solidFill>
              </a:rPr>
              <a:t>nonthesıs</a:t>
            </a:r>
            <a:r>
              <a:rPr lang="en-US" dirty="0">
                <a:solidFill>
                  <a:srgbClr val="00B0F0"/>
                </a:solidFill>
              </a:rPr>
              <a:t>) </a:t>
            </a:r>
            <a:r>
              <a:rPr lang="en-US" dirty="0"/>
              <a:t>PROGRAM</a:t>
            </a:r>
          </a:p>
        </p:txBody>
      </p:sp>
      <p:sp>
        <p:nvSpPr>
          <p:cNvPr id="3" name="Content Placeholder 2"/>
          <p:cNvSpPr>
            <a:spLocks noGrp="1"/>
          </p:cNvSpPr>
          <p:nvPr>
            <p:ph sz="quarter" idx="13"/>
          </p:nvPr>
        </p:nvSpPr>
        <p:spPr>
          <a:xfrm>
            <a:off x="685801" y="1738489"/>
            <a:ext cx="9846732" cy="1338410"/>
          </a:xfrm>
        </p:spPr>
        <p:txBody>
          <a:bodyPr>
            <a:noAutofit/>
          </a:bodyPr>
          <a:lstStyle/>
          <a:p>
            <a:pPr marL="0" indent="0" algn="ctr">
              <a:buNone/>
            </a:pPr>
            <a:r>
              <a:rPr lang="en-US" sz="3200" dirty="0" err="1"/>
              <a:t>Programı</a:t>
            </a:r>
            <a:r>
              <a:rPr lang="en-US" sz="3200" dirty="0"/>
              <a:t> </a:t>
            </a:r>
            <a:r>
              <a:rPr lang="en-US" sz="3200" dirty="0" err="1"/>
              <a:t>başarıyla</a:t>
            </a:r>
            <a:r>
              <a:rPr lang="en-US" sz="3200" dirty="0"/>
              <a:t> </a:t>
            </a:r>
            <a:r>
              <a:rPr lang="en-US" sz="3200" dirty="0" err="1"/>
              <a:t>tamamlayabİLMEK</a:t>
            </a:r>
            <a:r>
              <a:rPr lang="en-US" sz="3200" dirty="0"/>
              <a:t> İÇİN:</a:t>
            </a:r>
          </a:p>
          <a:p>
            <a:pPr marL="0" indent="0" algn="ctr">
              <a:buNone/>
            </a:pPr>
            <a:r>
              <a:rPr lang="en-US" sz="3200" dirty="0" err="1"/>
              <a:t>Toplam</a:t>
            </a:r>
            <a:r>
              <a:rPr lang="en-US" sz="3200" dirty="0"/>
              <a:t>  10 </a:t>
            </a:r>
            <a:r>
              <a:rPr lang="en-US" sz="3200" dirty="0" err="1"/>
              <a:t>ders</a:t>
            </a:r>
            <a:r>
              <a:rPr lang="en-US" sz="3200" dirty="0"/>
              <a:t> 	+	</a:t>
            </a:r>
            <a:r>
              <a:rPr lang="en-US" sz="3200" dirty="0" err="1"/>
              <a:t>PROje</a:t>
            </a:r>
            <a:r>
              <a:rPr lang="en-US" sz="3200" dirty="0"/>
              <a:t> </a:t>
            </a:r>
          </a:p>
        </p:txBody>
      </p:sp>
      <p:graphicFrame>
        <p:nvGraphicFramePr>
          <p:cNvPr id="9" name="Diagram 8"/>
          <p:cNvGraphicFramePr/>
          <p:nvPr>
            <p:extLst>
              <p:ext uri="{D42A27DB-BD31-4B8C-83A1-F6EECF244321}">
                <p14:modId xmlns:p14="http://schemas.microsoft.com/office/powerpoint/2010/main" val="2627953018"/>
              </p:ext>
            </p:extLst>
          </p:nvPr>
        </p:nvGraphicFramePr>
        <p:xfrm>
          <a:off x="1476023" y="2795029"/>
          <a:ext cx="3807177" cy="3087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6366933" y="3150954"/>
            <a:ext cx="3341511" cy="766462"/>
            <a:chOff x="1855656" y="1704543"/>
            <a:chExt cx="1532924" cy="766462"/>
          </a:xfrm>
        </p:grpSpPr>
        <p:sp>
          <p:nvSpPr>
            <p:cNvPr id="11" name="Rectangle 10"/>
            <p:cNvSpPr/>
            <p:nvPr/>
          </p:nvSpPr>
          <p:spPr>
            <a:xfrm>
              <a:off x="1855656" y="1704543"/>
              <a:ext cx="1532924" cy="766462"/>
            </a:xfrm>
            <a:prstGeom prst="rect">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1855656" y="1704543"/>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MAN 592 - PROJECT</a:t>
              </a:r>
              <a:endParaRPr lang="en-US" sz="2800" kern="1200" dirty="0"/>
            </a:p>
          </p:txBody>
        </p:sp>
      </p:grpSp>
    </p:spTree>
    <p:extLst>
      <p:ext uri="{BB962C8B-B14F-4D97-AF65-F5344CB8AC3E}">
        <p14:creationId xmlns:p14="http://schemas.microsoft.com/office/powerpoint/2010/main" val="3986657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77" y="530252"/>
            <a:ext cx="10811750" cy="1158140"/>
          </a:xfrm>
        </p:spPr>
        <p:txBody>
          <a:bodyPr>
            <a:normAutofit fontScale="90000"/>
          </a:bodyPr>
          <a:lstStyle/>
          <a:p>
            <a:r>
              <a:rPr lang="en-US" dirty="0" err="1"/>
              <a:t>Mba</a:t>
            </a:r>
            <a:r>
              <a:rPr lang="en-US" dirty="0"/>
              <a:t> / </a:t>
            </a:r>
            <a:r>
              <a:rPr lang="en-US" dirty="0" err="1">
                <a:solidFill>
                  <a:srgbClr val="00B0F0"/>
                </a:solidFill>
              </a:rPr>
              <a:t>tezsİZ</a:t>
            </a:r>
            <a:r>
              <a:rPr lang="en-US" dirty="0"/>
              <a:t> PROGRAM / ZORUNLU DERSLER</a:t>
            </a:r>
          </a:p>
        </p:txBody>
      </p:sp>
      <p:sp>
        <p:nvSpPr>
          <p:cNvPr id="3" name="Content Placeholder 2"/>
          <p:cNvSpPr>
            <a:spLocks noGrp="1"/>
          </p:cNvSpPr>
          <p:nvPr>
            <p:ph sz="quarter" idx="13"/>
          </p:nvPr>
        </p:nvSpPr>
        <p:spPr>
          <a:xfrm>
            <a:off x="617351" y="1559819"/>
            <a:ext cx="9519355" cy="528626"/>
          </a:xfrm>
        </p:spPr>
        <p:txBody>
          <a:bodyPr>
            <a:normAutofit lnSpcReduction="10000"/>
          </a:bodyPr>
          <a:lstStyle/>
          <a:p>
            <a:r>
              <a:rPr lang="en-US" sz="2400" dirty="0" err="1"/>
              <a:t>Zorunlu</a:t>
            </a:r>
            <a:r>
              <a:rPr lang="en-US" sz="2400" dirty="0"/>
              <a:t> </a:t>
            </a:r>
            <a:r>
              <a:rPr lang="en-US" sz="2400" dirty="0" err="1"/>
              <a:t>dersler</a:t>
            </a:r>
            <a:r>
              <a:rPr lang="en-US" sz="2400" dirty="0"/>
              <a:t> </a:t>
            </a:r>
            <a:r>
              <a:rPr lang="en-US" sz="2400" dirty="0">
                <a:solidFill>
                  <a:srgbClr val="0070C0"/>
                </a:solidFill>
              </a:rPr>
              <a:t>(MUST COURSES FOR </a:t>
            </a:r>
            <a:r>
              <a:rPr lang="en-US" sz="2400" dirty="0" err="1">
                <a:solidFill>
                  <a:srgbClr val="0070C0"/>
                </a:solidFill>
              </a:rPr>
              <a:t>mba</a:t>
            </a:r>
            <a:r>
              <a:rPr lang="en-US" sz="2400" dirty="0">
                <a:solidFill>
                  <a:srgbClr val="0070C0"/>
                </a:solidFill>
              </a:rPr>
              <a:t> NON-</a:t>
            </a:r>
            <a:r>
              <a:rPr lang="en-US" sz="2400" dirty="0" err="1">
                <a:solidFill>
                  <a:srgbClr val="0070C0"/>
                </a:solidFill>
              </a:rPr>
              <a:t>THESis</a:t>
            </a:r>
            <a:r>
              <a:rPr lang="en-US" sz="2400" dirty="0">
                <a:solidFill>
                  <a:srgbClr val="0070C0"/>
                </a:solidFill>
              </a:rPr>
              <a:t> PROGRAM)</a:t>
            </a:r>
          </a:p>
        </p:txBody>
      </p:sp>
      <p:pic>
        <p:nvPicPr>
          <p:cNvPr id="6" name="Resim 5">
            <a:extLst>
              <a:ext uri="{FF2B5EF4-FFF2-40B4-BE49-F238E27FC236}">
                <a16:creationId xmlns:a16="http://schemas.microsoft.com/office/drawing/2014/main" id="{F7BB9DF3-E457-534D-2B9F-0838AD5A1030}"/>
              </a:ext>
            </a:extLst>
          </p:cNvPr>
          <p:cNvPicPr>
            <a:picLocks noChangeAspect="1"/>
          </p:cNvPicPr>
          <p:nvPr/>
        </p:nvPicPr>
        <p:blipFill>
          <a:blip r:embed="rId2"/>
          <a:stretch>
            <a:fillRect/>
          </a:stretch>
        </p:blipFill>
        <p:spPr>
          <a:xfrm>
            <a:off x="617351" y="2088445"/>
            <a:ext cx="9051234" cy="3982070"/>
          </a:xfrm>
          <a:prstGeom prst="rect">
            <a:avLst/>
          </a:prstGeom>
        </p:spPr>
      </p:pic>
    </p:spTree>
    <p:extLst>
      <p:ext uri="{BB962C8B-B14F-4D97-AF65-F5344CB8AC3E}">
        <p14:creationId xmlns:p14="http://schemas.microsoft.com/office/powerpoint/2010/main" val="263564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77" y="530252"/>
            <a:ext cx="10811750" cy="1158140"/>
          </a:xfrm>
        </p:spPr>
        <p:txBody>
          <a:bodyPr>
            <a:normAutofit/>
          </a:bodyPr>
          <a:lstStyle/>
          <a:p>
            <a:r>
              <a:rPr lang="en-US" dirty="0" err="1"/>
              <a:t>Mba</a:t>
            </a:r>
            <a:r>
              <a:rPr lang="en-US" dirty="0"/>
              <a:t> / </a:t>
            </a:r>
            <a:r>
              <a:rPr lang="en-US" dirty="0">
                <a:solidFill>
                  <a:srgbClr val="00B0F0"/>
                </a:solidFill>
              </a:rPr>
              <a:t>t</a:t>
            </a:r>
            <a:r>
              <a:rPr lang="tr-TR" dirty="0" err="1">
                <a:solidFill>
                  <a:srgbClr val="00B0F0"/>
                </a:solidFill>
              </a:rPr>
              <a:t>ezli</a:t>
            </a:r>
            <a:r>
              <a:rPr lang="tr-TR" dirty="0">
                <a:solidFill>
                  <a:srgbClr val="00B0F0"/>
                </a:solidFill>
              </a:rPr>
              <a:t> – tezsiz / </a:t>
            </a:r>
            <a:r>
              <a:rPr lang="tr-TR" dirty="0"/>
              <a:t>seçmeli</a:t>
            </a:r>
            <a:r>
              <a:rPr lang="en-US" dirty="0"/>
              <a:t> DERSLER</a:t>
            </a:r>
          </a:p>
        </p:txBody>
      </p:sp>
      <p:sp>
        <p:nvSpPr>
          <p:cNvPr id="3" name="Content Placeholder 2"/>
          <p:cNvSpPr>
            <a:spLocks noGrp="1"/>
          </p:cNvSpPr>
          <p:nvPr>
            <p:ph sz="quarter" idx="13"/>
          </p:nvPr>
        </p:nvSpPr>
        <p:spPr>
          <a:xfrm>
            <a:off x="617351" y="1559819"/>
            <a:ext cx="9519355" cy="528626"/>
          </a:xfrm>
        </p:spPr>
        <p:txBody>
          <a:bodyPr>
            <a:normAutofit lnSpcReduction="10000"/>
          </a:bodyPr>
          <a:lstStyle/>
          <a:p>
            <a:r>
              <a:rPr lang="tr-TR" sz="2400" dirty="0"/>
              <a:t>seçmeli</a:t>
            </a:r>
            <a:r>
              <a:rPr lang="en-US" sz="2400" dirty="0"/>
              <a:t> </a:t>
            </a:r>
            <a:r>
              <a:rPr lang="en-US" sz="2400" dirty="0" err="1"/>
              <a:t>dersler</a:t>
            </a:r>
            <a:r>
              <a:rPr lang="en-US" sz="2400" dirty="0"/>
              <a:t> </a:t>
            </a:r>
            <a:r>
              <a:rPr lang="en-US" sz="2400" dirty="0">
                <a:solidFill>
                  <a:srgbClr val="0070C0"/>
                </a:solidFill>
              </a:rPr>
              <a:t>(</a:t>
            </a:r>
            <a:r>
              <a:rPr lang="tr-TR" sz="2400" dirty="0" err="1">
                <a:solidFill>
                  <a:srgbClr val="0070C0"/>
                </a:solidFill>
              </a:rPr>
              <a:t>electıve</a:t>
            </a:r>
            <a:r>
              <a:rPr lang="en-US" sz="2400" dirty="0">
                <a:solidFill>
                  <a:srgbClr val="0070C0"/>
                </a:solidFill>
              </a:rPr>
              <a:t> COURSES FOR </a:t>
            </a:r>
            <a:r>
              <a:rPr lang="en-US" sz="2400" dirty="0" err="1">
                <a:solidFill>
                  <a:srgbClr val="0070C0"/>
                </a:solidFill>
              </a:rPr>
              <a:t>mba</a:t>
            </a:r>
            <a:r>
              <a:rPr lang="en-US" sz="2400" dirty="0">
                <a:solidFill>
                  <a:srgbClr val="0070C0"/>
                </a:solidFill>
              </a:rPr>
              <a:t> NON-</a:t>
            </a:r>
            <a:r>
              <a:rPr lang="en-US" sz="2400" dirty="0" err="1">
                <a:solidFill>
                  <a:srgbClr val="0070C0"/>
                </a:solidFill>
              </a:rPr>
              <a:t>THESis</a:t>
            </a:r>
            <a:r>
              <a:rPr lang="en-US" sz="2400" dirty="0">
                <a:solidFill>
                  <a:srgbClr val="0070C0"/>
                </a:solidFill>
              </a:rPr>
              <a:t> PROGRAM)</a:t>
            </a:r>
          </a:p>
        </p:txBody>
      </p:sp>
      <p:sp>
        <p:nvSpPr>
          <p:cNvPr id="8" name="Metin kutusu 7">
            <a:extLst>
              <a:ext uri="{FF2B5EF4-FFF2-40B4-BE49-F238E27FC236}">
                <a16:creationId xmlns:a16="http://schemas.microsoft.com/office/drawing/2014/main" id="{DEF4EED7-8501-42FB-D6F4-72C572314A76}"/>
              </a:ext>
            </a:extLst>
          </p:cNvPr>
          <p:cNvSpPr txBox="1"/>
          <p:nvPr/>
        </p:nvSpPr>
        <p:spPr>
          <a:xfrm>
            <a:off x="530577" y="3750464"/>
            <a:ext cx="10614501" cy="523220"/>
          </a:xfrm>
          <a:prstGeom prst="rect">
            <a:avLst/>
          </a:prstGeom>
          <a:noFill/>
        </p:spPr>
        <p:txBody>
          <a:bodyPr wrap="square">
            <a:spAutoFit/>
          </a:bodyPr>
          <a:lstStyle/>
          <a:p>
            <a:r>
              <a:rPr lang="tr-TR" sz="2800" dirty="0">
                <a:hlinkClick r:id="rId2"/>
              </a:rPr>
              <a:t>https://man.cankaya.edu.tr/isletme-yonetimi-mba-egitim-programi/</a:t>
            </a:r>
            <a:r>
              <a:rPr lang="tr-TR" sz="2800" dirty="0"/>
              <a:t> </a:t>
            </a:r>
          </a:p>
        </p:txBody>
      </p:sp>
      <p:sp>
        <p:nvSpPr>
          <p:cNvPr id="9" name="Ok: Aşağı 8">
            <a:extLst>
              <a:ext uri="{FF2B5EF4-FFF2-40B4-BE49-F238E27FC236}">
                <a16:creationId xmlns:a16="http://schemas.microsoft.com/office/drawing/2014/main" id="{E2C34358-18E7-46C5-4894-99FC9ADCC73A}"/>
              </a:ext>
            </a:extLst>
          </p:cNvPr>
          <p:cNvSpPr/>
          <p:nvPr/>
        </p:nvSpPr>
        <p:spPr>
          <a:xfrm>
            <a:off x="1630018" y="237200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133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İNSAN KAYNAKLARI YÖNETİMİ</a:t>
            </a:r>
          </a:p>
        </p:txBody>
      </p:sp>
      <p:sp>
        <p:nvSpPr>
          <p:cNvPr id="6" name="Subtitle 5"/>
          <p:cNvSpPr>
            <a:spLocks noGrp="1"/>
          </p:cNvSpPr>
          <p:nvPr>
            <p:ph type="subTitle" idx="1"/>
          </p:nvPr>
        </p:nvSpPr>
        <p:spPr/>
        <p:txBody>
          <a:bodyPr/>
          <a:lstStyle/>
          <a:p>
            <a:r>
              <a:rPr lang="en-US" dirty="0"/>
              <a:t>TEZLİ / TEZSİZ</a:t>
            </a:r>
          </a:p>
        </p:txBody>
      </p:sp>
      <p:sp>
        <p:nvSpPr>
          <p:cNvPr id="7" name="Title 1"/>
          <p:cNvSpPr txBox="1">
            <a:spLocks/>
          </p:cNvSpPr>
          <p:nvPr/>
        </p:nvSpPr>
        <p:spPr>
          <a:xfrm rot="21403698">
            <a:off x="3824379" y="5340496"/>
            <a:ext cx="7401483" cy="724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r"/>
            <a:r>
              <a:rPr lang="en-US" sz="2000" dirty="0">
                <a:solidFill>
                  <a:schemeClr val="bg1"/>
                </a:solidFill>
                <a:highlight>
                  <a:srgbClr val="C0C0C0"/>
                </a:highlight>
                <a:hlinkClick r:id="rId2"/>
              </a:rPr>
              <a:t>http://man.cankaya.edu.tr/yuksek-lisans-programlarimiz-2/</a:t>
            </a:r>
            <a:r>
              <a:rPr lang="tr-TR" sz="2000" dirty="0">
                <a:solidFill>
                  <a:schemeClr val="bg1"/>
                </a:solidFill>
                <a:highlight>
                  <a:srgbClr val="C0C0C0"/>
                </a:highlight>
              </a:rPr>
              <a:t> </a:t>
            </a:r>
            <a:endParaRPr lang="en-US" sz="2000" dirty="0">
              <a:solidFill>
                <a:schemeClr val="bg1"/>
              </a:solidFill>
              <a:highlight>
                <a:srgbClr val="C0C0C0"/>
              </a:highlight>
            </a:endParaRPr>
          </a:p>
        </p:txBody>
      </p:sp>
    </p:spTree>
    <p:extLst>
      <p:ext uri="{BB962C8B-B14F-4D97-AF65-F5344CB8AC3E}">
        <p14:creationId xmlns:p14="http://schemas.microsoft.com/office/powerpoint/2010/main" val="1548924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İKY/</a:t>
            </a:r>
            <a:r>
              <a:rPr lang="en-US" dirty="0" err="1"/>
              <a:t>tezlİ</a:t>
            </a:r>
            <a:r>
              <a:rPr lang="en-US" dirty="0"/>
              <a:t> PROGRAM</a:t>
            </a:r>
          </a:p>
        </p:txBody>
      </p:sp>
      <p:sp>
        <p:nvSpPr>
          <p:cNvPr id="3" name="Content Placeholder 2"/>
          <p:cNvSpPr>
            <a:spLocks noGrp="1"/>
          </p:cNvSpPr>
          <p:nvPr>
            <p:ph sz="quarter" idx="13"/>
          </p:nvPr>
        </p:nvSpPr>
        <p:spPr>
          <a:xfrm>
            <a:off x="685801" y="1738489"/>
            <a:ext cx="9846732" cy="1338410"/>
          </a:xfrm>
        </p:spPr>
        <p:txBody>
          <a:bodyPr>
            <a:noAutofit/>
          </a:bodyPr>
          <a:lstStyle/>
          <a:p>
            <a:pPr marL="0" indent="0" algn="ctr">
              <a:buNone/>
            </a:pPr>
            <a:r>
              <a:rPr lang="en-US" sz="3200" dirty="0" err="1"/>
              <a:t>Programı</a:t>
            </a:r>
            <a:r>
              <a:rPr lang="en-US" sz="3200" dirty="0"/>
              <a:t> </a:t>
            </a:r>
            <a:r>
              <a:rPr lang="en-US" sz="3200" dirty="0" err="1"/>
              <a:t>başarıyla</a:t>
            </a:r>
            <a:r>
              <a:rPr lang="en-US" sz="3200" dirty="0"/>
              <a:t> </a:t>
            </a:r>
            <a:r>
              <a:rPr lang="en-US" sz="3200" dirty="0" err="1"/>
              <a:t>tamamlayabİLMEK</a:t>
            </a:r>
            <a:r>
              <a:rPr lang="en-US" sz="3200" dirty="0"/>
              <a:t> İÇİN:</a:t>
            </a:r>
          </a:p>
          <a:p>
            <a:pPr marL="0" indent="0" algn="ctr">
              <a:buNone/>
            </a:pPr>
            <a:r>
              <a:rPr lang="en-US" sz="3200" dirty="0" err="1"/>
              <a:t>Toplam</a:t>
            </a:r>
            <a:r>
              <a:rPr lang="en-US" sz="3200" dirty="0"/>
              <a:t> 7 </a:t>
            </a:r>
            <a:r>
              <a:rPr lang="en-US" sz="3200" dirty="0" err="1"/>
              <a:t>ders</a:t>
            </a:r>
            <a:r>
              <a:rPr lang="en-US" sz="3200" dirty="0"/>
              <a:t> 		+	 </a:t>
            </a:r>
            <a:r>
              <a:rPr lang="en-US" sz="3200" dirty="0" err="1"/>
              <a:t>semİNER</a:t>
            </a:r>
            <a:r>
              <a:rPr lang="en-US" sz="3200" dirty="0"/>
              <a:t> DERSİ		+	TEZ</a:t>
            </a:r>
          </a:p>
        </p:txBody>
      </p:sp>
      <p:graphicFrame>
        <p:nvGraphicFramePr>
          <p:cNvPr id="9" name="Diagram 8"/>
          <p:cNvGraphicFramePr/>
          <p:nvPr>
            <p:extLst>
              <p:ext uri="{D42A27DB-BD31-4B8C-83A1-F6EECF244321}">
                <p14:modId xmlns:p14="http://schemas.microsoft.com/office/powerpoint/2010/main" val="1240115172"/>
              </p:ext>
            </p:extLst>
          </p:nvPr>
        </p:nvGraphicFramePr>
        <p:xfrm>
          <a:off x="135651" y="2914591"/>
          <a:ext cx="3844049" cy="248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4687896" y="3076899"/>
            <a:ext cx="3431822" cy="766462"/>
            <a:chOff x="1855656" y="1704543"/>
            <a:chExt cx="1532924" cy="766462"/>
          </a:xfrm>
        </p:grpSpPr>
        <p:sp>
          <p:nvSpPr>
            <p:cNvPr id="11" name="Rectangle 10"/>
            <p:cNvSpPr/>
            <p:nvPr/>
          </p:nvSpPr>
          <p:spPr>
            <a:xfrm>
              <a:off x="1855656" y="1704543"/>
              <a:ext cx="1532924" cy="7664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Rectangle 11"/>
            <p:cNvSpPr/>
            <p:nvPr/>
          </p:nvSpPr>
          <p:spPr>
            <a:xfrm>
              <a:off x="1855656" y="1704543"/>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MAN 590 - SEMİNER</a:t>
              </a:r>
              <a:endParaRPr lang="en-US" sz="2800" kern="1200" dirty="0"/>
            </a:p>
          </p:txBody>
        </p:sp>
      </p:grpSp>
      <p:grpSp>
        <p:nvGrpSpPr>
          <p:cNvPr id="13" name="Group 12"/>
          <p:cNvGrpSpPr/>
          <p:nvPr/>
        </p:nvGrpSpPr>
        <p:grpSpPr>
          <a:xfrm>
            <a:off x="8669868" y="3076899"/>
            <a:ext cx="2754488" cy="766462"/>
            <a:chOff x="1855656" y="1704543"/>
            <a:chExt cx="1532924" cy="766462"/>
          </a:xfrm>
        </p:grpSpPr>
        <p:sp>
          <p:nvSpPr>
            <p:cNvPr id="14" name="Rectangle 13"/>
            <p:cNvSpPr/>
            <p:nvPr/>
          </p:nvSpPr>
          <p:spPr>
            <a:xfrm>
              <a:off x="1855656" y="1704543"/>
              <a:ext cx="1532924" cy="7664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1855656" y="1704543"/>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MAN 599 - TEZ</a:t>
              </a:r>
              <a:endParaRPr lang="en-US" sz="2800" kern="1200" dirty="0"/>
            </a:p>
          </p:txBody>
        </p:sp>
      </p:grpSp>
    </p:spTree>
    <p:extLst>
      <p:ext uri="{BB962C8B-B14F-4D97-AF65-F5344CB8AC3E}">
        <p14:creationId xmlns:p14="http://schemas.microsoft.com/office/powerpoint/2010/main" val="368224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Mba</a:t>
            </a:r>
            <a:r>
              <a:rPr lang="en-US" dirty="0"/>
              <a:t> &amp; İKY</a:t>
            </a:r>
          </a:p>
        </p:txBody>
      </p:sp>
      <p:sp>
        <p:nvSpPr>
          <p:cNvPr id="3" name="Subtitle 2"/>
          <p:cNvSpPr>
            <a:spLocks noGrp="1"/>
          </p:cNvSpPr>
          <p:nvPr>
            <p:ph type="subTitle" idx="1"/>
          </p:nvPr>
        </p:nvSpPr>
        <p:spPr/>
        <p:txBody>
          <a:bodyPr/>
          <a:lstStyle/>
          <a:p>
            <a:r>
              <a:rPr lang="tr-TR" dirty="0"/>
              <a:t>İ</a:t>
            </a:r>
            <a:r>
              <a:rPr lang="en-US" dirty="0" err="1"/>
              <a:t>şletme</a:t>
            </a:r>
            <a:r>
              <a:rPr lang="en-US" dirty="0"/>
              <a:t> ANABİLİM DALI </a:t>
            </a:r>
            <a:r>
              <a:rPr lang="en-US" dirty="0" err="1"/>
              <a:t>yüksek</a:t>
            </a:r>
            <a:r>
              <a:rPr lang="en-US" dirty="0"/>
              <a:t> l</a:t>
            </a:r>
            <a:r>
              <a:rPr lang="tr-TR" dirty="0"/>
              <a:t>İ</a:t>
            </a:r>
            <a:r>
              <a:rPr lang="en-US" dirty="0"/>
              <a:t>sans </a:t>
            </a:r>
            <a:r>
              <a:rPr lang="en-US" dirty="0" err="1"/>
              <a:t>programLARı</a:t>
            </a:r>
            <a:endParaRPr lang="en-US" dirty="0"/>
          </a:p>
        </p:txBody>
      </p:sp>
    </p:spTree>
    <p:extLst>
      <p:ext uri="{BB962C8B-B14F-4D97-AF65-F5344CB8AC3E}">
        <p14:creationId xmlns:p14="http://schemas.microsoft.com/office/powerpoint/2010/main" val="2657241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İKY / </a:t>
            </a:r>
            <a:r>
              <a:rPr lang="en-US" dirty="0" err="1"/>
              <a:t>tezlİ</a:t>
            </a:r>
            <a:r>
              <a:rPr lang="en-US" dirty="0"/>
              <a:t> PROGRAM / ZORUNLU DERSLER</a:t>
            </a:r>
          </a:p>
        </p:txBody>
      </p:sp>
      <p:sp>
        <p:nvSpPr>
          <p:cNvPr id="3" name="Content Placeholder 2"/>
          <p:cNvSpPr>
            <a:spLocks noGrp="1"/>
          </p:cNvSpPr>
          <p:nvPr>
            <p:ph sz="quarter" idx="13"/>
          </p:nvPr>
        </p:nvSpPr>
        <p:spPr>
          <a:xfrm>
            <a:off x="685801" y="1738489"/>
            <a:ext cx="9846732" cy="722489"/>
          </a:xfrm>
        </p:spPr>
        <p:txBody>
          <a:bodyPr>
            <a:noAutofit/>
          </a:bodyPr>
          <a:lstStyle/>
          <a:p>
            <a:pPr marL="0" indent="0">
              <a:buNone/>
            </a:pPr>
            <a:r>
              <a:rPr lang="en-US" sz="3200" dirty="0"/>
              <a:t>ZORUNLU DERSLER</a:t>
            </a:r>
            <a:endParaRPr lang="en-US" sz="3200" dirty="0">
              <a:solidFill>
                <a:srgbClr val="0070C0"/>
              </a:solidFill>
            </a:endParaRPr>
          </a:p>
        </p:txBody>
      </p:sp>
      <p:sp>
        <p:nvSpPr>
          <p:cNvPr id="12" name="Rectangle 11"/>
          <p:cNvSpPr/>
          <p:nvPr/>
        </p:nvSpPr>
        <p:spPr>
          <a:xfrm>
            <a:off x="5748365" y="3155921"/>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MN 590</a:t>
            </a:r>
            <a:endParaRPr lang="en-US" sz="2800" kern="1200" dirty="0"/>
          </a:p>
        </p:txBody>
      </p:sp>
      <p:pic>
        <p:nvPicPr>
          <p:cNvPr id="4" name="Picture 3"/>
          <p:cNvPicPr>
            <a:picLocks noChangeAspect="1"/>
          </p:cNvPicPr>
          <p:nvPr/>
        </p:nvPicPr>
        <p:blipFill>
          <a:blip r:embed="rId2"/>
          <a:stretch>
            <a:fillRect/>
          </a:stretch>
        </p:blipFill>
        <p:spPr>
          <a:xfrm>
            <a:off x="685801" y="2483556"/>
            <a:ext cx="7628112" cy="2554288"/>
          </a:xfrm>
          <a:prstGeom prst="rect">
            <a:avLst/>
          </a:prstGeom>
        </p:spPr>
      </p:pic>
    </p:spTree>
    <p:extLst>
      <p:ext uri="{BB962C8B-B14F-4D97-AF65-F5344CB8AC3E}">
        <p14:creationId xmlns:p14="http://schemas.microsoft.com/office/powerpoint/2010/main" val="78773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İKY/ </a:t>
            </a:r>
            <a:r>
              <a:rPr lang="en-US" dirty="0" err="1">
                <a:solidFill>
                  <a:srgbClr val="00B0F0"/>
                </a:solidFill>
              </a:rPr>
              <a:t>tezSİZ</a:t>
            </a:r>
            <a:r>
              <a:rPr lang="en-US" dirty="0"/>
              <a:t> PROGRAM</a:t>
            </a:r>
          </a:p>
        </p:txBody>
      </p:sp>
      <p:sp>
        <p:nvSpPr>
          <p:cNvPr id="3" name="Content Placeholder 2"/>
          <p:cNvSpPr>
            <a:spLocks noGrp="1"/>
          </p:cNvSpPr>
          <p:nvPr>
            <p:ph sz="quarter" idx="13"/>
          </p:nvPr>
        </p:nvSpPr>
        <p:spPr>
          <a:xfrm>
            <a:off x="685801" y="1738489"/>
            <a:ext cx="9846732" cy="1338410"/>
          </a:xfrm>
        </p:spPr>
        <p:txBody>
          <a:bodyPr>
            <a:noAutofit/>
          </a:bodyPr>
          <a:lstStyle/>
          <a:p>
            <a:pPr marL="0" indent="0" algn="ctr">
              <a:buNone/>
            </a:pPr>
            <a:r>
              <a:rPr lang="en-US" sz="3200" dirty="0" err="1"/>
              <a:t>Programı</a:t>
            </a:r>
            <a:r>
              <a:rPr lang="en-US" sz="3200" dirty="0"/>
              <a:t> </a:t>
            </a:r>
            <a:r>
              <a:rPr lang="en-US" sz="3200" dirty="0" err="1"/>
              <a:t>başarıyla</a:t>
            </a:r>
            <a:r>
              <a:rPr lang="en-US" sz="3200" dirty="0"/>
              <a:t> </a:t>
            </a:r>
            <a:r>
              <a:rPr lang="en-US" sz="3200" dirty="0" err="1"/>
              <a:t>tamamlayabİLMEK</a:t>
            </a:r>
            <a:r>
              <a:rPr lang="en-US" sz="3200" dirty="0"/>
              <a:t> İÇİN:</a:t>
            </a:r>
          </a:p>
          <a:p>
            <a:pPr marL="0" indent="0" algn="ctr">
              <a:buNone/>
            </a:pPr>
            <a:r>
              <a:rPr lang="en-US" sz="3200" dirty="0" err="1"/>
              <a:t>Toplam</a:t>
            </a:r>
            <a:r>
              <a:rPr lang="en-US" sz="3200" dirty="0"/>
              <a:t>  10 </a:t>
            </a:r>
            <a:r>
              <a:rPr lang="en-US" sz="3200" dirty="0" err="1"/>
              <a:t>ders</a:t>
            </a:r>
            <a:r>
              <a:rPr lang="en-US" sz="3200" dirty="0"/>
              <a:t> 	+	</a:t>
            </a:r>
            <a:r>
              <a:rPr lang="en-US" sz="3200" dirty="0" err="1"/>
              <a:t>PROje</a:t>
            </a:r>
            <a:r>
              <a:rPr lang="en-US" sz="3200" dirty="0"/>
              <a:t> </a:t>
            </a:r>
          </a:p>
        </p:txBody>
      </p:sp>
      <p:graphicFrame>
        <p:nvGraphicFramePr>
          <p:cNvPr id="9" name="Diagram 8"/>
          <p:cNvGraphicFramePr/>
          <p:nvPr>
            <p:extLst>
              <p:ext uri="{D42A27DB-BD31-4B8C-83A1-F6EECF244321}">
                <p14:modId xmlns:p14="http://schemas.microsoft.com/office/powerpoint/2010/main" val="3086150705"/>
              </p:ext>
            </p:extLst>
          </p:nvPr>
        </p:nvGraphicFramePr>
        <p:xfrm>
          <a:off x="1476023" y="2795029"/>
          <a:ext cx="3807177" cy="3087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6366933" y="3150954"/>
            <a:ext cx="3341511" cy="766462"/>
            <a:chOff x="1855656" y="1704543"/>
            <a:chExt cx="1532924" cy="766462"/>
          </a:xfrm>
        </p:grpSpPr>
        <p:sp>
          <p:nvSpPr>
            <p:cNvPr id="11" name="Rectangle 10"/>
            <p:cNvSpPr/>
            <p:nvPr/>
          </p:nvSpPr>
          <p:spPr>
            <a:xfrm>
              <a:off x="1855656" y="1704543"/>
              <a:ext cx="1532924" cy="766462"/>
            </a:xfrm>
            <a:prstGeom prst="rect">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1855656" y="1704543"/>
              <a:ext cx="1532924" cy="766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dirty="0"/>
                <a:t>MAN 592 - PROJE</a:t>
              </a:r>
              <a:endParaRPr lang="en-US" sz="2800" kern="1200" dirty="0"/>
            </a:p>
          </p:txBody>
        </p:sp>
      </p:grpSp>
    </p:spTree>
    <p:extLst>
      <p:ext uri="{BB962C8B-B14F-4D97-AF65-F5344CB8AC3E}">
        <p14:creationId xmlns:p14="http://schemas.microsoft.com/office/powerpoint/2010/main" val="3294953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77" y="530252"/>
            <a:ext cx="10811750" cy="1158140"/>
          </a:xfrm>
        </p:spPr>
        <p:txBody>
          <a:bodyPr>
            <a:normAutofit fontScale="90000"/>
          </a:bodyPr>
          <a:lstStyle/>
          <a:p>
            <a:r>
              <a:rPr lang="en-US" dirty="0"/>
              <a:t>İKY / </a:t>
            </a:r>
            <a:r>
              <a:rPr lang="en-US" dirty="0" err="1">
                <a:solidFill>
                  <a:srgbClr val="00B0F0"/>
                </a:solidFill>
              </a:rPr>
              <a:t>tezsİZ</a:t>
            </a:r>
            <a:r>
              <a:rPr lang="en-US" dirty="0"/>
              <a:t> PROGRAM / ZORUNLU DERSLER</a:t>
            </a:r>
          </a:p>
        </p:txBody>
      </p:sp>
      <p:sp>
        <p:nvSpPr>
          <p:cNvPr id="3" name="Content Placeholder 2"/>
          <p:cNvSpPr>
            <a:spLocks noGrp="1"/>
          </p:cNvSpPr>
          <p:nvPr>
            <p:ph sz="quarter" idx="13"/>
          </p:nvPr>
        </p:nvSpPr>
        <p:spPr>
          <a:xfrm>
            <a:off x="617351" y="1559819"/>
            <a:ext cx="9519355" cy="528626"/>
          </a:xfrm>
        </p:spPr>
        <p:txBody>
          <a:bodyPr>
            <a:normAutofit lnSpcReduction="10000"/>
          </a:bodyPr>
          <a:lstStyle/>
          <a:p>
            <a:r>
              <a:rPr lang="en-US" sz="2400" dirty="0" err="1"/>
              <a:t>Zorunlu</a:t>
            </a:r>
            <a:r>
              <a:rPr lang="en-US" sz="2400" dirty="0"/>
              <a:t> </a:t>
            </a:r>
            <a:r>
              <a:rPr lang="en-US" sz="2400" dirty="0" err="1"/>
              <a:t>dersler</a:t>
            </a:r>
            <a:endParaRPr lang="en-US" sz="2400" dirty="0">
              <a:solidFill>
                <a:srgbClr val="0070C0"/>
              </a:solidFill>
            </a:endParaRPr>
          </a:p>
        </p:txBody>
      </p:sp>
      <p:pic>
        <p:nvPicPr>
          <p:cNvPr id="6" name="Resim 5">
            <a:extLst>
              <a:ext uri="{FF2B5EF4-FFF2-40B4-BE49-F238E27FC236}">
                <a16:creationId xmlns:a16="http://schemas.microsoft.com/office/drawing/2014/main" id="{D9A55665-3AE2-1F0D-A35A-10BEDFA90198}"/>
              </a:ext>
            </a:extLst>
          </p:cNvPr>
          <p:cNvPicPr>
            <a:picLocks noChangeAspect="1"/>
          </p:cNvPicPr>
          <p:nvPr/>
        </p:nvPicPr>
        <p:blipFill>
          <a:blip r:embed="rId2"/>
          <a:stretch>
            <a:fillRect/>
          </a:stretch>
        </p:blipFill>
        <p:spPr>
          <a:xfrm>
            <a:off x="617351" y="2289847"/>
            <a:ext cx="8210126" cy="2912755"/>
          </a:xfrm>
          <a:prstGeom prst="rect">
            <a:avLst/>
          </a:prstGeom>
        </p:spPr>
      </p:pic>
    </p:spTree>
    <p:extLst>
      <p:ext uri="{BB962C8B-B14F-4D97-AF65-F5344CB8AC3E}">
        <p14:creationId xmlns:p14="http://schemas.microsoft.com/office/powerpoint/2010/main" val="1753247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77" y="530252"/>
            <a:ext cx="10811750" cy="1158140"/>
          </a:xfrm>
        </p:spPr>
        <p:txBody>
          <a:bodyPr>
            <a:normAutofit/>
          </a:bodyPr>
          <a:lstStyle/>
          <a:p>
            <a:r>
              <a:rPr lang="tr-TR" dirty="0" err="1"/>
              <a:t>iky</a:t>
            </a:r>
            <a:r>
              <a:rPr lang="en-US" dirty="0"/>
              <a:t> / </a:t>
            </a:r>
            <a:r>
              <a:rPr lang="en-US" dirty="0">
                <a:solidFill>
                  <a:srgbClr val="00B0F0"/>
                </a:solidFill>
              </a:rPr>
              <a:t>t</a:t>
            </a:r>
            <a:r>
              <a:rPr lang="tr-TR" dirty="0" err="1">
                <a:solidFill>
                  <a:srgbClr val="00B0F0"/>
                </a:solidFill>
              </a:rPr>
              <a:t>ezli</a:t>
            </a:r>
            <a:r>
              <a:rPr lang="tr-TR" dirty="0">
                <a:solidFill>
                  <a:srgbClr val="00B0F0"/>
                </a:solidFill>
              </a:rPr>
              <a:t> – tezsiz / </a:t>
            </a:r>
            <a:r>
              <a:rPr lang="tr-TR" dirty="0"/>
              <a:t>seçmeli</a:t>
            </a:r>
            <a:r>
              <a:rPr lang="en-US" dirty="0"/>
              <a:t> DERSLER</a:t>
            </a:r>
          </a:p>
        </p:txBody>
      </p:sp>
      <p:sp>
        <p:nvSpPr>
          <p:cNvPr id="3" name="Content Placeholder 2"/>
          <p:cNvSpPr>
            <a:spLocks noGrp="1"/>
          </p:cNvSpPr>
          <p:nvPr>
            <p:ph sz="quarter" idx="13"/>
          </p:nvPr>
        </p:nvSpPr>
        <p:spPr>
          <a:xfrm>
            <a:off x="617351" y="1559819"/>
            <a:ext cx="9519355" cy="528626"/>
          </a:xfrm>
        </p:spPr>
        <p:txBody>
          <a:bodyPr>
            <a:normAutofit lnSpcReduction="10000"/>
          </a:bodyPr>
          <a:lstStyle/>
          <a:p>
            <a:r>
              <a:rPr lang="tr-TR" sz="2400" dirty="0"/>
              <a:t>seçmeli</a:t>
            </a:r>
            <a:r>
              <a:rPr lang="en-US" sz="2400" dirty="0"/>
              <a:t> </a:t>
            </a:r>
            <a:r>
              <a:rPr lang="en-US" sz="2400" dirty="0" err="1"/>
              <a:t>dersler</a:t>
            </a:r>
            <a:r>
              <a:rPr lang="en-US" sz="2400" dirty="0"/>
              <a:t> </a:t>
            </a:r>
            <a:r>
              <a:rPr lang="en-US" sz="2400" dirty="0">
                <a:solidFill>
                  <a:srgbClr val="0070C0"/>
                </a:solidFill>
              </a:rPr>
              <a:t>(</a:t>
            </a:r>
            <a:r>
              <a:rPr lang="tr-TR" sz="2400" dirty="0" err="1">
                <a:solidFill>
                  <a:srgbClr val="0070C0"/>
                </a:solidFill>
              </a:rPr>
              <a:t>electıve</a:t>
            </a:r>
            <a:r>
              <a:rPr lang="en-US" sz="2400" dirty="0">
                <a:solidFill>
                  <a:srgbClr val="0070C0"/>
                </a:solidFill>
              </a:rPr>
              <a:t> COURSES FOR </a:t>
            </a:r>
            <a:r>
              <a:rPr lang="en-US" sz="2400" dirty="0" err="1">
                <a:solidFill>
                  <a:srgbClr val="0070C0"/>
                </a:solidFill>
              </a:rPr>
              <a:t>mba</a:t>
            </a:r>
            <a:r>
              <a:rPr lang="en-US" sz="2400" dirty="0">
                <a:solidFill>
                  <a:srgbClr val="0070C0"/>
                </a:solidFill>
              </a:rPr>
              <a:t> NON-</a:t>
            </a:r>
            <a:r>
              <a:rPr lang="en-US" sz="2400" dirty="0" err="1">
                <a:solidFill>
                  <a:srgbClr val="0070C0"/>
                </a:solidFill>
              </a:rPr>
              <a:t>THESis</a:t>
            </a:r>
            <a:r>
              <a:rPr lang="en-US" sz="2400" dirty="0">
                <a:solidFill>
                  <a:srgbClr val="0070C0"/>
                </a:solidFill>
              </a:rPr>
              <a:t> PROGRAM)</a:t>
            </a:r>
          </a:p>
        </p:txBody>
      </p:sp>
      <p:sp>
        <p:nvSpPr>
          <p:cNvPr id="9" name="Ok: Aşağı 8">
            <a:extLst>
              <a:ext uri="{FF2B5EF4-FFF2-40B4-BE49-F238E27FC236}">
                <a16:creationId xmlns:a16="http://schemas.microsoft.com/office/drawing/2014/main" id="{E2C34358-18E7-46C5-4894-99FC9ADCC73A}"/>
              </a:ext>
            </a:extLst>
          </p:cNvPr>
          <p:cNvSpPr/>
          <p:nvPr/>
        </p:nvSpPr>
        <p:spPr>
          <a:xfrm>
            <a:off x="1630018" y="237200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949E1BEC-26E8-059D-CE65-88CB0A82F363}"/>
              </a:ext>
            </a:extLst>
          </p:cNvPr>
          <p:cNvSpPr txBox="1"/>
          <p:nvPr/>
        </p:nvSpPr>
        <p:spPr>
          <a:xfrm>
            <a:off x="269294" y="3660601"/>
            <a:ext cx="11334316" cy="954107"/>
          </a:xfrm>
          <a:prstGeom prst="rect">
            <a:avLst/>
          </a:prstGeom>
          <a:noFill/>
        </p:spPr>
        <p:txBody>
          <a:bodyPr wrap="square">
            <a:spAutoFit/>
          </a:bodyPr>
          <a:lstStyle/>
          <a:p>
            <a:r>
              <a:rPr lang="tr-TR" sz="2800" dirty="0">
                <a:hlinkClick r:id="rId2"/>
              </a:rPr>
              <a:t>https://man.cankaya.edu.tr/insan-kaynaklari-yonetimi-tezsiz-yuksek-lisans-programi/</a:t>
            </a:r>
            <a:r>
              <a:rPr lang="tr-TR" sz="2800" dirty="0"/>
              <a:t> </a:t>
            </a:r>
          </a:p>
        </p:txBody>
      </p:sp>
    </p:spTree>
    <p:extLst>
      <p:ext uri="{BB962C8B-B14F-4D97-AF65-F5344CB8AC3E}">
        <p14:creationId xmlns:p14="http://schemas.microsoft.com/office/powerpoint/2010/main" val="3184883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a:t>danışmanlıklar</a:t>
            </a:r>
            <a:endParaRPr lang="en-US" dirty="0"/>
          </a:p>
        </p:txBody>
      </p:sp>
      <p:sp>
        <p:nvSpPr>
          <p:cNvPr id="6" name="Subtitle 5"/>
          <p:cNvSpPr>
            <a:spLocks noGrp="1"/>
          </p:cNvSpPr>
          <p:nvPr>
            <p:ph type="subTitle" idx="1"/>
          </p:nvPr>
        </p:nvSpPr>
        <p:spPr/>
        <p:txBody>
          <a:bodyPr/>
          <a:lstStyle/>
          <a:p>
            <a:r>
              <a:rPr lang="en-US" dirty="0"/>
              <a:t>Academıc advısor,  thesıs supervısor </a:t>
            </a:r>
          </a:p>
        </p:txBody>
      </p:sp>
    </p:spTree>
    <p:extLst>
      <p:ext uri="{BB962C8B-B14F-4D97-AF65-F5344CB8AC3E}">
        <p14:creationId xmlns:p14="http://schemas.microsoft.com/office/powerpoint/2010/main" val="138933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Danışmanıklar</a:t>
            </a:r>
            <a:r>
              <a:rPr lang="en-US" dirty="0"/>
              <a:t>/</a:t>
            </a:r>
            <a:r>
              <a:rPr lang="en-US" dirty="0" err="1"/>
              <a:t>akademİK</a:t>
            </a:r>
            <a:r>
              <a:rPr lang="en-US" dirty="0"/>
              <a:t> </a:t>
            </a:r>
            <a:r>
              <a:rPr lang="en-US" dirty="0" err="1"/>
              <a:t>danışman</a:t>
            </a:r>
            <a:endParaRPr lang="en-US" dirty="0"/>
          </a:p>
        </p:txBody>
      </p:sp>
      <p:sp>
        <p:nvSpPr>
          <p:cNvPr id="4" name="Content Placeholder 3"/>
          <p:cNvSpPr>
            <a:spLocks noGrp="1"/>
          </p:cNvSpPr>
          <p:nvPr>
            <p:ph sz="quarter" idx="13"/>
          </p:nvPr>
        </p:nvSpPr>
        <p:spPr/>
        <p:txBody>
          <a:bodyPr>
            <a:normAutofit/>
          </a:bodyPr>
          <a:lstStyle/>
          <a:p>
            <a:r>
              <a:rPr lang="tr-TR" dirty="0"/>
              <a:t>Akademik danışman</a:t>
            </a:r>
            <a:r>
              <a:rPr lang="en-US" dirty="0"/>
              <a:t> (BKZ. MADDE 43)</a:t>
            </a:r>
          </a:p>
          <a:p>
            <a:pPr marL="0" indent="0" algn="just">
              <a:buNone/>
            </a:pPr>
            <a:r>
              <a:rPr lang="tr-TR" sz="1800" cap="none" dirty="0">
                <a:latin typeface="Segoe UI" panose="020B0502040204020203" pitchFamily="34" charset="0"/>
                <a:cs typeface="Segoe UI" panose="020B0502040204020203" pitchFamily="34" charset="0"/>
              </a:rPr>
              <a:t>Lisansüstü programa kaydolan her öğrenciye üniversite öğretim üyeleri </a:t>
            </a:r>
            <a:r>
              <a:rPr lang="en-US" sz="1800" cap="none" dirty="0">
                <a:latin typeface="Segoe UI" panose="020B0502040204020203" pitchFamily="34" charset="0"/>
                <a:cs typeface="Segoe UI" panose="020B0502040204020203" pitchFamily="34" charset="0"/>
              </a:rPr>
              <a:t>v</a:t>
            </a:r>
            <a:r>
              <a:rPr lang="tr-TR" sz="1800" cap="none" dirty="0" err="1">
                <a:latin typeface="Segoe UI" panose="020B0502040204020203" pitchFamily="34" charset="0"/>
                <a:cs typeface="Segoe UI" panose="020B0502040204020203" pitchFamily="34" charset="0"/>
              </a:rPr>
              <a:t>eya</a:t>
            </a:r>
            <a:r>
              <a:rPr lang="tr-TR" sz="1800" cap="none" dirty="0">
                <a:latin typeface="Segoe UI" panose="020B0502040204020203" pitchFamily="34" charset="0"/>
                <a:cs typeface="Segoe UI" panose="020B0502040204020203" pitchFamily="34" charset="0"/>
              </a:rPr>
              <a:t> görevlileri arasından bir akademik danışman atanır. </a:t>
            </a:r>
          </a:p>
          <a:p>
            <a:pPr marL="0" indent="0" algn="just">
              <a:buNone/>
            </a:pPr>
            <a:r>
              <a:rPr lang="tr-TR" sz="1800" cap="none" dirty="0">
                <a:latin typeface="Segoe UI" panose="020B0502040204020203" pitchFamily="34" charset="0"/>
                <a:cs typeface="Segoe UI" panose="020B0502040204020203" pitchFamily="34" charset="0"/>
              </a:rPr>
              <a:t>Tez danışmanı atamasını takip eden yarıyıldan itibaren öğrencinin tez danışmanı akademik danışmanlığı görevini yürütür.</a:t>
            </a:r>
            <a:endParaRPr lang="en-US" sz="1800" cap="none" dirty="0">
              <a:latin typeface="Segoe UI" panose="020B0502040204020203" pitchFamily="34" charset="0"/>
              <a:cs typeface="Segoe UI" panose="020B0502040204020203" pitchFamily="34" charset="0"/>
            </a:endParaRPr>
          </a:p>
        </p:txBody>
      </p:sp>
      <p:sp>
        <p:nvSpPr>
          <p:cNvPr id="5" name="Content Placeholder 4"/>
          <p:cNvSpPr>
            <a:spLocks noGrp="1"/>
          </p:cNvSpPr>
          <p:nvPr>
            <p:ph sz="quarter" idx="14"/>
          </p:nvPr>
        </p:nvSpPr>
        <p:spPr/>
        <p:txBody>
          <a:bodyPr/>
          <a:lstStyle/>
          <a:p>
            <a:r>
              <a:rPr lang="en-US" dirty="0"/>
              <a:t>Academıc advısor (see artıcle 43)</a:t>
            </a:r>
          </a:p>
        </p:txBody>
      </p:sp>
      <p:sp>
        <p:nvSpPr>
          <p:cNvPr id="6" name="Rectangle 5"/>
          <p:cNvSpPr/>
          <p:nvPr/>
        </p:nvSpPr>
        <p:spPr>
          <a:xfrm>
            <a:off x="5993971" y="2555337"/>
            <a:ext cx="5086537" cy="1870512"/>
          </a:xfrm>
          <a:prstGeom prst="rect">
            <a:avLst/>
          </a:prstGeom>
        </p:spPr>
        <p:txBody>
          <a:bodyPr wrap="square">
            <a:spAutoFit/>
          </a:bodyPr>
          <a:lstStyle/>
          <a:p>
            <a:pPr algn="just">
              <a:lnSpc>
                <a:spcPct val="107000"/>
              </a:lnSpc>
              <a:spcAft>
                <a:spcPts val="800"/>
              </a:spcAft>
            </a:pPr>
            <a:r>
              <a:rPr lang="en-US" dirty="0">
                <a:latin typeface="Segoe UI" panose="020B0502040204020203" pitchFamily="34" charset="0"/>
                <a:ea typeface="Calibri" panose="020F0502020204030204" pitchFamily="34" charset="0"/>
                <a:cs typeface="Segoe UI" panose="020B0502040204020203" pitchFamily="34" charset="0"/>
              </a:rPr>
              <a:t>An academic advisor among faculty members or lecturers is assigned to each student enrolled in the graduate program. Starting from the semester following the appointment of the thesis/ dissertation supervisor, the student's supervisor acts also as an academic advisor.</a:t>
            </a:r>
            <a:endParaRPr lang="en-US" sz="1600"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86342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Danışmanıklar</a:t>
            </a:r>
            <a:r>
              <a:rPr lang="en-US" dirty="0"/>
              <a:t>/</a:t>
            </a:r>
            <a:r>
              <a:rPr lang="en-US" dirty="0" err="1"/>
              <a:t>tez</a:t>
            </a:r>
            <a:r>
              <a:rPr lang="en-US" dirty="0"/>
              <a:t> </a:t>
            </a:r>
            <a:r>
              <a:rPr lang="en-US" dirty="0" err="1"/>
              <a:t>danışmanı</a:t>
            </a:r>
            <a:endParaRPr lang="en-US" dirty="0"/>
          </a:p>
        </p:txBody>
      </p:sp>
      <p:sp>
        <p:nvSpPr>
          <p:cNvPr id="4" name="Content Placeholder 3"/>
          <p:cNvSpPr>
            <a:spLocks noGrp="1"/>
          </p:cNvSpPr>
          <p:nvPr>
            <p:ph sz="quarter" idx="13"/>
          </p:nvPr>
        </p:nvSpPr>
        <p:spPr>
          <a:xfrm>
            <a:off x="395111" y="1738489"/>
            <a:ext cx="5379403" cy="3994095"/>
          </a:xfrm>
        </p:spPr>
        <p:txBody>
          <a:bodyPr>
            <a:normAutofit fontScale="25000" lnSpcReduction="20000"/>
          </a:bodyPr>
          <a:lstStyle/>
          <a:p>
            <a:r>
              <a:rPr lang="en-US" sz="7200" dirty="0" err="1"/>
              <a:t>Tez</a:t>
            </a:r>
            <a:r>
              <a:rPr lang="en-US" sz="7200" dirty="0"/>
              <a:t> </a:t>
            </a:r>
            <a:r>
              <a:rPr lang="tr-TR" sz="7200" dirty="0"/>
              <a:t>danışman</a:t>
            </a:r>
            <a:r>
              <a:rPr lang="en-US" sz="7200" dirty="0"/>
              <a:t> (BKZ. MADDE 31)</a:t>
            </a:r>
          </a:p>
          <a:p>
            <a:pPr marL="0" indent="0">
              <a:buNone/>
            </a:pPr>
            <a:r>
              <a:rPr lang="tr-TR" sz="6400" b="1" dirty="0">
                <a:latin typeface="Segoe UI" panose="020B0502040204020203" pitchFamily="34" charset="0"/>
                <a:cs typeface="Segoe UI" panose="020B0502040204020203" pitchFamily="34" charset="0"/>
              </a:rPr>
              <a:t>Yüksek lisans tez danışmanı</a:t>
            </a:r>
            <a:endParaRPr lang="en-US" sz="6400" dirty="0">
              <a:latin typeface="Segoe UI" panose="020B0502040204020203" pitchFamily="34" charset="0"/>
              <a:cs typeface="Segoe UI" panose="020B0502040204020203" pitchFamily="34" charset="0"/>
            </a:endParaRPr>
          </a:p>
          <a:p>
            <a:pPr marL="0" indent="0">
              <a:buNone/>
            </a:pPr>
            <a:r>
              <a:rPr lang="tr-TR" sz="6400" b="1" dirty="0">
                <a:latin typeface="Segoe UI" panose="020B0502040204020203" pitchFamily="34" charset="0"/>
                <a:cs typeface="Segoe UI" panose="020B0502040204020203" pitchFamily="34" charset="0"/>
              </a:rPr>
              <a:t>MADDE 31 –</a:t>
            </a:r>
            <a:r>
              <a:rPr lang="tr-TR" sz="6400" dirty="0">
                <a:latin typeface="Segoe UI" panose="020B0502040204020203" pitchFamily="34" charset="0"/>
                <a:cs typeface="Segoe UI" panose="020B0502040204020203" pitchFamily="34" charset="0"/>
              </a:rPr>
              <a:t> (1) Tezli yüksek lisans programında, EABDB her öğrenci için Üniversite kadrosunda bulunan bir </a:t>
            </a:r>
            <a:r>
              <a:rPr lang="tr-TR" sz="6400" b="1" dirty="0">
                <a:solidFill>
                  <a:schemeClr val="accent1"/>
                </a:solidFill>
                <a:latin typeface="Segoe UI" panose="020B0502040204020203" pitchFamily="34" charset="0"/>
                <a:cs typeface="Segoe UI" panose="020B0502040204020203" pitchFamily="34" charset="0"/>
              </a:rPr>
              <a:t>tez danışmanını en geç birinci yarıyılın sonuna kadar</a:t>
            </a:r>
            <a:r>
              <a:rPr lang="tr-TR" sz="6400" dirty="0">
                <a:latin typeface="Segoe UI" panose="020B0502040204020203" pitchFamily="34" charset="0"/>
                <a:cs typeface="Segoe UI" panose="020B0502040204020203" pitchFamily="34" charset="0"/>
              </a:rPr>
              <a:t>; </a:t>
            </a:r>
            <a:r>
              <a:rPr lang="tr-TR" sz="6400" b="1" dirty="0">
                <a:solidFill>
                  <a:srgbClr val="0070C0"/>
                </a:solidFill>
                <a:latin typeface="Segoe UI" panose="020B0502040204020203" pitchFamily="34" charset="0"/>
                <a:cs typeface="Segoe UI" panose="020B0502040204020203" pitchFamily="34" charset="0"/>
              </a:rPr>
              <a:t>öğrencinin danışmanıyla beraber belirlediği tez konusunu da en geç ikinci yarıyılın sonuna kadar Enstitüye önerir</a:t>
            </a:r>
            <a:r>
              <a:rPr lang="tr-TR" sz="6400" dirty="0">
                <a:latin typeface="Segoe UI" panose="020B0502040204020203" pitchFamily="34" charset="0"/>
                <a:cs typeface="Segoe UI" panose="020B0502040204020203" pitchFamily="34" charset="0"/>
              </a:rPr>
              <a:t>. Tez danışmanı ve tez konusu, ilgili enstitü yönetim kurulu onayı ile kesinleşir. Tez önerisi matbu form üzerinde, bilgisayar ortamında yazılarak, literatür taramasını kapsayacak şekilde belirtilir.</a:t>
            </a:r>
            <a:endParaRPr lang="en-US" sz="6400" dirty="0">
              <a:latin typeface="Segoe UI" panose="020B0502040204020203" pitchFamily="34" charset="0"/>
              <a:cs typeface="Segoe UI" panose="020B0502040204020203" pitchFamily="34" charset="0"/>
            </a:endParaRPr>
          </a:p>
        </p:txBody>
      </p:sp>
      <p:sp>
        <p:nvSpPr>
          <p:cNvPr id="8" name="Content Placeholder 3"/>
          <p:cNvSpPr>
            <a:spLocks noGrp="1"/>
          </p:cNvSpPr>
          <p:nvPr>
            <p:ph sz="quarter" idx="13"/>
          </p:nvPr>
        </p:nvSpPr>
        <p:spPr>
          <a:xfrm>
            <a:off x="5993970" y="1690153"/>
            <a:ext cx="5379403" cy="4168780"/>
          </a:xfrm>
        </p:spPr>
        <p:txBody>
          <a:bodyPr>
            <a:normAutofit fontScale="32500" lnSpcReduction="20000"/>
          </a:bodyPr>
          <a:lstStyle/>
          <a:p>
            <a:r>
              <a:rPr lang="en-US" sz="7200" dirty="0"/>
              <a:t>Thesıs supervısor (SEE Article 31)</a:t>
            </a:r>
          </a:p>
          <a:p>
            <a:pPr marL="0" indent="0">
              <a:buNone/>
            </a:pPr>
            <a:r>
              <a:rPr lang="en-US" sz="4900" b="1" dirty="0">
                <a:latin typeface="Segoe UI" panose="020B0502040204020203" pitchFamily="34" charset="0"/>
                <a:cs typeface="Segoe UI" panose="020B0502040204020203" pitchFamily="34" charset="0"/>
              </a:rPr>
              <a:t>Master’s Degree Program Thesis Supervisor</a:t>
            </a:r>
            <a:endParaRPr lang="en-US" sz="4900" dirty="0">
              <a:latin typeface="Segoe UI" panose="020B0502040204020203" pitchFamily="34" charset="0"/>
              <a:cs typeface="Segoe UI" panose="020B0502040204020203" pitchFamily="34" charset="0"/>
            </a:endParaRPr>
          </a:p>
          <a:p>
            <a:pPr marL="0" indent="0">
              <a:buNone/>
            </a:pPr>
            <a:r>
              <a:rPr lang="en-US" sz="4900" b="1" dirty="0">
                <a:latin typeface="Segoe UI" panose="020B0502040204020203" pitchFamily="34" charset="0"/>
                <a:cs typeface="Segoe UI" panose="020B0502040204020203" pitchFamily="34" charset="0"/>
              </a:rPr>
              <a:t>ARTICLE 31 –</a:t>
            </a:r>
            <a:r>
              <a:rPr lang="en-US" sz="4900" dirty="0">
                <a:latin typeface="Segoe UI" panose="020B0502040204020203" pitchFamily="34" charset="0"/>
                <a:cs typeface="Segoe UI" panose="020B0502040204020203" pitchFamily="34" charset="0"/>
              </a:rPr>
              <a:t> (1) In the thesis-based Master's program, CDGS assigns </a:t>
            </a:r>
            <a:r>
              <a:rPr lang="en-US" sz="4900" b="1" dirty="0">
                <a:solidFill>
                  <a:schemeClr val="accent1"/>
                </a:solidFill>
                <a:latin typeface="Segoe UI" panose="020B0502040204020203" pitchFamily="34" charset="0"/>
                <a:cs typeface="Segoe UI" panose="020B0502040204020203" pitchFamily="34" charset="0"/>
              </a:rPr>
              <a:t>a thesis supervisor for each student by the end of the first semester</a:t>
            </a:r>
            <a:r>
              <a:rPr lang="en-US" sz="4900" dirty="0">
                <a:latin typeface="Segoe UI" panose="020B0502040204020203" pitchFamily="34" charset="0"/>
                <a:cs typeface="Segoe UI" panose="020B0502040204020203" pitchFamily="34" charset="0"/>
              </a:rPr>
              <a:t>; </a:t>
            </a:r>
            <a:r>
              <a:rPr lang="en-US" sz="4900" b="1" dirty="0">
                <a:solidFill>
                  <a:srgbClr val="0070C0"/>
                </a:solidFill>
                <a:latin typeface="Segoe UI" panose="020B0502040204020203" pitchFamily="34" charset="0"/>
                <a:cs typeface="Segoe UI" panose="020B0502040204020203" pitchFamily="34" charset="0"/>
              </a:rPr>
              <a:t>and proposes the subject of the thesis determined by the student and the supervisor to the Graduate School by the end of the second semester at the latest. </a:t>
            </a:r>
            <a:r>
              <a:rPr lang="en-US" sz="4900" dirty="0">
                <a:latin typeface="Segoe UI" panose="020B0502040204020203" pitchFamily="34" charset="0"/>
                <a:cs typeface="Segoe UI" panose="020B0502040204020203" pitchFamily="34" charset="0"/>
              </a:rPr>
              <a:t>The decision concerning the thesis supervisor and the subject of the thesis is finalized upon the approval of the relevant Graduate School Executive Board. The thesis proposal is written electronically on the University’s printed form, also covering the literature review.</a:t>
            </a:r>
          </a:p>
        </p:txBody>
      </p:sp>
    </p:spTree>
    <p:extLst>
      <p:ext uri="{BB962C8B-B14F-4D97-AF65-F5344CB8AC3E}">
        <p14:creationId xmlns:p14="http://schemas.microsoft.com/office/powerpoint/2010/main" val="1435694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Danışmanıklar</a:t>
            </a:r>
            <a:r>
              <a:rPr lang="en-US" dirty="0"/>
              <a:t>/</a:t>
            </a:r>
            <a:r>
              <a:rPr lang="en-US" dirty="0" err="1"/>
              <a:t>tez</a:t>
            </a:r>
            <a:r>
              <a:rPr lang="en-US" dirty="0"/>
              <a:t> </a:t>
            </a:r>
            <a:r>
              <a:rPr lang="en-US" dirty="0" err="1"/>
              <a:t>danışmanı</a:t>
            </a:r>
            <a:endParaRPr lang="en-US" dirty="0"/>
          </a:p>
        </p:txBody>
      </p:sp>
      <p:sp>
        <p:nvSpPr>
          <p:cNvPr id="4" name="Content Placeholder 3"/>
          <p:cNvSpPr>
            <a:spLocks noGrp="1"/>
          </p:cNvSpPr>
          <p:nvPr>
            <p:ph sz="quarter" idx="13"/>
          </p:nvPr>
        </p:nvSpPr>
        <p:spPr>
          <a:xfrm>
            <a:off x="395111" y="1738490"/>
            <a:ext cx="5379403" cy="4433710"/>
          </a:xfrm>
        </p:spPr>
        <p:txBody>
          <a:bodyPr>
            <a:normAutofit fontScale="25000" lnSpcReduction="20000"/>
          </a:bodyPr>
          <a:lstStyle/>
          <a:p>
            <a:r>
              <a:rPr lang="en-US" sz="7200" dirty="0" err="1"/>
              <a:t>Tez</a:t>
            </a:r>
            <a:r>
              <a:rPr lang="en-US" sz="7200" dirty="0"/>
              <a:t> </a:t>
            </a:r>
            <a:r>
              <a:rPr lang="tr-TR" sz="7200" dirty="0"/>
              <a:t>danışman</a:t>
            </a:r>
            <a:r>
              <a:rPr lang="en-US" sz="7200" dirty="0"/>
              <a:t> (BKZ. MADDE 31)</a:t>
            </a:r>
          </a:p>
          <a:p>
            <a:pPr marL="0" indent="0">
              <a:buNone/>
            </a:pPr>
            <a:r>
              <a:rPr lang="tr-TR" sz="4800" b="1" dirty="0">
                <a:latin typeface="Segoe UI" panose="020B0502040204020203" pitchFamily="34" charset="0"/>
                <a:cs typeface="Segoe UI" panose="020B0502040204020203" pitchFamily="34" charset="0"/>
              </a:rPr>
              <a:t>Yüksek lisans tez danışmanı</a:t>
            </a:r>
            <a:endParaRPr lang="en-US" sz="4800" dirty="0">
              <a:latin typeface="Segoe UI" panose="020B0502040204020203" pitchFamily="34" charset="0"/>
              <a:cs typeface="Segoe UI" panose="020B0502040204020203" pitchFamily="34" charset="0"/>
            </a:endParaRPr>
          </a:p>
          <a:p>
            <a:pPr marL="0" indent="0">
              <a:buNone/>
            </a:pPr>
            <a:r>
              <a:rPr lang="tr-TR" sz="5600" dirty="0">
                <a:latin typeface="Segoe UI" panose="020B0502040204020203" pitchFamily="34" charset="0"/>
                <a:cs typeface="Segoe UI" panose="020B0502040204020203" pitchFamily="34" charset="0"/>
              </a:rPr>
              <a:t>(2) Tez danışmanı, Senatonun belirleyeceği niteliklere sahip öğretim üyeleri arasından seçilir. Üniversitede belirlenen niteliklere sahip öğretim üyesi bulunmaması halinde Senatosunun belirlediği ilkeler çerçevesinde ilgili enstitü yönetim kurulu tarafından başka bir yükseköğretim kurumundan öğretim üyesi danışman olarak seçilebilir.</a:t>
            </a:r>
            <a:endParaRPr lang="en-US" sz="5600" dirty="0">
              <a:latin typeface="Segoe UI" panose="020B0502040204020203" pitchFamily="34" charset="0"/>
              <a:cs typeface="Segoe UI" panose="020B0502040204020203" pitchFamily="34" charset="0"/>
            </a:endParaRPr>
          </a:p>
          <a:p>
            <a:pPr marL="0" indent="0">
              <a:buNone/>
            </a:pPr>
            <a:r>
              <a:rPr lang="tr-TR" sz="5600" dirty="0">
                <a:latin typeface="Segoe UI" panose="020B0502040204020203" pitchFamily="34" charset="0"/>
                <a:cs typeface="Segoe UI" panose="020B0502040204020203" pitchFamily="34" charset="0"/>
              </a:rPr>
              <a:t>(3) (Değişik RG: 23/07/2017, 30132) Tez çalışmasının niteliğinin birden fazla tez danışmanı gerektirdiği durumlarda ikinci bir tez danışmanı EABDB’nin önerisi ve ilgili enstitü yönetim kurulu kararıyla atanabilir. Atanacak ikinci tez danışmanı, Üniversite kadrosu dışından da en az doktora derecesine sahip kişilerden olabilir.</a:t>
            </a:r>
            <a:endParaRPr lang="en-US" sz="5600" dirty="0">
              <a:latin typeface="Segoe UI" panose="020B0502040204020203" pitchFamily="34" charset="0"/>
              <a:cs typeface="Segoe UI" panose="020B0502040204020203" pitchFamily="34" charset="0"/>
            </a:endParaRPr>
          </a:p>
        </p:txBody>
      </p:sp>
      <p:sp>
        <p:nvSpPr>
          <p:cNvPr id="8" name="Content Placeholder 3"/>
          <p:cNvSpPr>
            <a:spLocks noGrp="1"/>
          </p:cNvSpPr>
          <p:nvPr>
            <p:ph sz="quarter" idx="13"/>
          </p:nvPr>
        </p:nvSpPr>
        <p:spPr>
          <a:xfrm>
            <a:off x="5993970" y="1690153"/>
            <a:ext cx="5379403" cy="4168780"/>
          </a:xfrm>
        </p:spPr>
        <p:txBody>
          <a:bodyPr>
            <a:normAutofit fontScale="32500" lnSpcReduction="20000"/>
          </a:bodyPr>
          <a:lstStyle/>
          <a:p>
            <a:r>
              <a:rPr lang="en-US" sz="7200" dirty="0"/>
              <a:t>Thesıs supervısor (SEE Article 31)</a:t>
            </a:r>
          </a:p>
          <a:p>
            <a:pPr marL="0" indent="0">
              <a:buNone/>
            </a:pPr>
            <a:r>
              <a:rPr lang="en-US" sz="4000" b="1" dirty="0">
                <a:latin typeface="Segoe UI" panose="020B0502040204020203" pitchFamily="34" charset="0"/>
                <a:cs typeface="Segoe UI" panose="020B0502040204020203" pitchFamily="34" charset="0"/>
              </a:rPr>
              <a:t>Master’s Degree Program Thesis Supervisor</a:t>
            </a:r>
            <a:endParaRPr lang="en-US" sz="4000" dirty="0">
              <a:latin typeface="Segoe UI" panose="020B0502040204020203" pitchFamily="34" charset="0"/>
              <a:cs typeface="Segoe UI" panose="020B0502040204020203" pitchFamily="34" charset="0"/>
            </a:endParaRPr>
          </a:p>
          <a:p>
            <a:pPr marL="0" indent="0">
              <a:buNone/>
            </a:pPr>
            <a:r>
              <a:rPr lang="en-US" sz="4000" dirty="0">
                <a:latin typeface="Segoe UI" panose="020B0502040204020203" pitchFamily="34" charset="0"/>
                <a:cs typeface="Segoe UI" panose="020B0502040204020203" pitchFamily="34" charset="0"/>
              </a:rPr>
              <a:t>(2) The thesis supervisor is assigned from among the faculty members holding the qualifications determined by the Senate. In the absence of a faculty member with the qualifications determined, a faculty member from another higher education institution can be assigned as a supervisor by the relevant Graduate School Executive Board within the framework of the principles determined by the Senate.</a:t>
            </a:r>
          </a:p>
          <a:p>
            <a:pPr marL="0" indent="0">
              <a:buNone/>
            </a:pPr>
            <a:r>
              <a:rPr lang="en-US" sz="4000" dirty="0">
                <a:latin typeface="Segoe UI" panose="020B0502040204020203" pitchFamily="34" charset="0"/>
                <a:cs typeface="Segoe UI" panose="020B0502040204020203" pitchFamily="34" charset="0"/>
              </a:rPr>
              <a:t>(3) (Amendment OG: 23/07/2017, 30132) In cases where the quality of the thesis subject requires more than one thesis supervisor, a second thesis supervisor can be appointed upon the proposal of related CDGS and the decision of the Graduate School Executive Board. The second thesis supervisor to be appointed from outside the University may be one of those who hold at least a PhD degree. </a:t>
            </a:r>
          </a:p>
        </p:txBody>
      </p:sp>
    </p:spTree>
    <p:extLst>
      <p:ext uri="{BB962C8B-B14F-4D97-AF65-F5344CB8AC3E}">
        <p14:creationId xmlns:p14="http://schemas.microsoft.com/office/powerpoint/2010/main" val="580501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a:t>yönetmelİK</a:t>
            </a:r>
            <a:endParaRPr lang="en-US" dirty="0"/>
          </a:p>
        </p:txBody>
      </p:sp>
      <p:sp>
        <p:nvSpPr>
          <p:cNvPr id="6" name="Subtitle 5"/>
          <p:cNvSpPr>
            <a:spLocks noGrp="1"/>
          </p:cNvSpPr>
          <p:nvPr>
            <p:ph type="subTitle" idx="1"/>
          </p:nvPr>
        </p:nvSpPr>
        <p:spPr/>
        <p:txBody>
          <a:bodyPr/>
          <a:lstStyle/>
          <a:p>
            <a:r>
              <a:rPr lang="en-US" dirty="0"/>
              <a:t>Rules and regulatıons</a:t>
            </a:r>
          </a:p>
        </p:txBody>
      </p:sp>
    </p:spTree>
    <p:extLst>
      <p:ext uri="{BB962C8B-B14F-4D97-AF65-F5344CB8AC3E}">
        <p14:creationId xmlns:p14="http://schemas.microsoft.com/office/powerpoint/2010/main" val="3143086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715977" cy="1151965"/>
          </a:xfrm>
        </p:spPr>
        <p:txBody>
          <a:bodyPr>
            <a:normAutofit/>
          </a:bodyPr>
          <a:lstStyle/>
          <a:p>
            <a:r>
              <a:rPr lang="en-US" dirty="0" err="1"/>
              <a:t>yönetmelİK</a:t>
            </a:r>
            <a:r>
              <a:rPr lang="en-US" dirty="0"/>
              <a:t> – rules and regulatıons</a:t>
            </a:r>
          </a:p>
        </p:txBody>
      </p:sp>
      <p:sp>
        <p:nvSpPr>
          <p:cNvPr id="3" name="Content Placeholder 2"/>
          <p:cNvSpPr>
            <a:spLocks noGrp="1"/>
          </p:cNvSpPr>
          <p:nvPr>
            <p:ph sz="quarter" idx="13"/>
          </p:nvPr>
        </p:nvSpPr>
        <p:spPr>
          <a:xfrm>
            <a:off x="685800" y="1648178"/>
            <a:ext cx="10394707" cy="3894666"/>
          </a:xfrm>
        </p:spPr>
        <p:txBody>
          <a:bodyPr>
            <a:normAutofit/>
          </a:bodyPr>
          <a:lstStyle/>
          <a:p>
            <a:r>
              <a:rPr lang="tr-TR" sz="2800" dirty="0"/>
              <a:t>ÇANKAYA ÜNİVERSİTESİ LİSANSÜSTÜ EĞİTİM</a:t>
            </a:r>
            <a:r>
              <a:rPr lang="en-US" sz="2800" dirty="0"/>
              <a:t> </a:t>
            </a:r>
            <a:r>
              <a:rPr lang="tr-TR" sz="2800" dirty="0"/>
              <a:t>VE ÖĞRETİM YÖNETMELİĞİ</a:t>
            </a:r>
            <a:endParaRPr lang="en-US" sz="2800" dirty="0"/>
          </a:p>
          <a:p>
            <a:pPr marL="0" indent="0">
              <a:buNone/>
            </a:pPr>
            <a:endParaRPr lang="en-US" sz="2800" dirty="0"/>
          </a:p>
          <a:p>
            <a:r>
              <a:rPr lang="en-US" sz="2800" dirty="0"/>
              <a:t>ÇANKAYA UNIVERSITY RULES AND REGULATIONS GOVERNING GRADUATE STUDIES</a:t>
            </a:r>
          </a:p>
          <a:p>
            <a:endParaRPr lang="en-US" sz="2800" dirty="0"/>
          </a:p>
          <a:p>
            <a:endParaRPr lang="en-US" dirty="0"/>
          </a:p>
        </p:txBody>
      </p:sp>
      <p:sp>
        <p:nvSpPr>
          <p:cNvPr id="4" name="Title 1"/>
          <p:cNvSpPr txBox="1">
            <a:spLocks/>
          </p:cNvSpPr>
          <p:nvPr/>
        </p:nvSpPr>
        <p:spPr>
          <a:xfrm>
            <a:off x="866422" y="4222620"/>
            <a:ext cx="10396882" cy="1151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3200" dirty="0">
                <a:solidFill>
                  <a:schemeClr val="bg1"/>
                </a:solidFill>
                <a:hlinkClick r:id="rId2"/>
              </a:rPr>
              <a:t>http://www.sbe.cankaya.edu.tr/lisansustu-mevzuat/</a:t>
            </a:r>
            <a:r>
              <a:rPr lang="en-US" sz="3200" dirty="0">
                <a:solidFill>
                  <a:schemeClr val="bg1"/>
                </a:solidFill>
              </a:rPr>
              <a:t> </a:t>
            </a:r>
          </a:p>
        </p:txBody>
      </p:sp>
    </p:spTree>
    <p:extLst>
      <p:ext uri="{BB962C8B-B14F-4D97-AF65-F5344CB8AC3E}">
        <p14:creationId xmlns:p14="http://schemas.microsoft.com/office/powerpoint/2010/main" val="21890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İÇERİK - </a:t>
            </a:r>
            <a:r>
              <a:rPr lang="en-US" dirty="0">
                <a:solidFill>
                  <a:srgbClr val="0070C0"/>
                </a:solidFill>
              </a:rPr>
              <a:t>OUTLINE</a:t>
            </a:r>
          </a:p>
        </p:txBody>
      </p:sp>
      <p:sp>
        <p:nvSpPr>
          <p:cNvPr id="3" name="Content Placeholder 2"/>
          <p:cNvSpPr>
            <a:spLocks noGrp="1"/>
          </p:cNvSpPr>
          <p:nvPr>
            <p:ph sz="quarter" idx="13"/>
          </p:nvPr>
        </p:nvSpPr>
        <p:spPr>
          <a:xfrm>
            <a:off x="687976" y="2063396"/>
            <a:ext cx="10394707" cy="3311189"/>
          </a:xfrm>
        </p:spPr>
        <p:txBody>
          <a:bodyPr/>
          <a:lstStyle/>
          <a:p>
            <a:r>
              <a:rPr lang="en-US" dirty="0"/>
              <a:t>İŞLETME ANABİLİM DALI - BÖLÜM KADROMUZ / </a:t>
            </a:r>
            <a:r>
              <a:rPr lang="en-US" dirty="0">
                <a:solidFill>
                  <a:srgbClr val="0070C0"/>
                </a:solidFill>
              </a:rPr>
              <a:t>DEPARTMENT OF MANAGEMENT </a:t>
            </a:r>
          </a:p>
          <a:p>
            <a:r>
              <a:rPr lang="en-US" dirty="0"/>
              <a:t>Program </a:t>
            </a:r>
            <a:r>
              <a:rPr lang="en-US" dirty="0" err="1"/>
              <a:t>türlerİ</a:t>
            </a:r>
            <a:r>
              <a:rPr lang="en-US" dirty="0"/>
              <a:t> / </a:t>
            </a:r>
            <a:r>
              <a:rPr lang="en-US" dirty="0">
                <a:solidFill>
                  <a:srgbClr val="0070C0"/>
                </a:solidFill>
              </a:rPr>
              <a:t>GRADUATE PROGRAMS</a:t>
            </a:r>
          </a:p>
          <a:p>
            <a:r>
              <a:rPr lang="en-US" dirty="0" err="1"/>
              <a:t>Danışmanlıklar</a:t>
            </a:r>
            <a:r>
              <a:rPr lang="en-US" dirty="0"/>
              <a:t> / </a:t>
            </a:r>
            <a:r>
              <a:rPr lang="en-US" dirty="0">
                <a:solidFill>
                  <a:srgbClr val="0070C0"/>
                </a:solidFill>
              </a:rPr>
              <a:t>ACADEMIC advısor-thesıs supervisor</a:t>
            </a:r>
          </a:p>
          <a:p>
            <a:r>
              <a:rPr lang="en-US" dirty="0" err="1"/>
              <a:t>Yönetmelİk</a:t>
            </a:r>
            <a:r>
              <a:rPr lang="en-US" dirty="0"/>
              <a:t> / </a:t>
            </a:r>
            <a:r>
              <a:rPr lang="en-US" dirty="0">
                <a:solidFill>
                  <a:srgbClr val="0070C0"/>
                </a:solidFill>
              </a:rPr>
              <a:t>rules and regulatıons</a:t>
            </a:r>
          </a:p>
          <a:p>
            <a:r>
              <a:rPr lang="en-US" dirty="0" err="1"/>
              <a:t>Önemlİ</a:t>
            </a:r>
            <a:r>
              <a:rPr lang="en-US" dirty="0"/>
              <a:t> </a:t>
            </a:r>
            <a:r>
              <a:rPr lang="en-US" dirty="0" err="1"/>
              <a:t>bİlgİler</a:t>
            </a:r>
            <a:r>
              <a:rPr lang="en-US" dirty="0"/>
              <a:t> / </a:t>
            </a:r>
            <a:r>
              <a:rPr lang="en-US" dirty="0">
                <a:solidFill>
                  <a:srgbClr val="0070C0"/>
                </a:solidFill>
              </a:rPr>
              <a:t>ımportant notes</a:t>
            </a:r>
          </a:p>
          <a:p>
            <a:endParaRPr lang="en-US" dirty="0"/>
          </a:p>
        </p:txBody>
      </p:sp>
      <p:pic>
        <p:nvPicPr>
          <p:cNvPr id="4" name="Picture 3"/>
          <p:cNvPicPr>
            <a:picLocks noChangeAspect="1"/>
          </p:cNvPicPr>
          <p:nvPr/>
        </p:nvPicPr>
        <p:blipFill>
          <a:blip r:embed="rId2"/>
          <a:stretch>
            <a:fillRect/>
          </a:stretch>
        </p:blipFill>
        <p:spPr>
          <a:xfrm>
            <a:off x="8559800" y="2965882"/>
            <a:ext cx="3147691" cy="2634334"/>
          </a:xfrm>
          <a:prstGeom prst="rect">
            <a:avLst/>
          </a:prstGeom>
        </p:spPr>
      </p:pic>
    </p:spTree>
    <p:extLst>
      <p:ext uri="{BB962C8B-B14F-4D97-AF65-F5344CB8AC3E}">
        <p14:creationId xmlns:p14="http://schemas.microsoft.com/office/powerpoint/2010/main" val="344200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Önemlİ</a:t>
            </a:r>
            <a:r>
              <a:rPr lang="en-US" dirty="0"/>
              <a:t> BİLGİLER</a:t>
            </a:r>
          </a:p>
        </p:txBody>
      </p:sp>
      <p:sp>
        <p:nvSpPr>
          <p:cNvPr id="5" name="Subtitle 4"/>
          <p:cNvSpPr>
            <a:spLocks noGrp="1"/>
          </p:cNvSpPr>
          <p:nvPr>
            <p:ph type="subTitle" idx="1"/>
          </p:nvPr>
        </p:nvSpPr>
        <p:spPr/>
        <p:txBody>
          <a:bodyPr/>
          <a:lstStyle/>
          <a:p>
            <a:r>
              <a:rPr lang="en-US" dirty="0"/>
              <a:t>ımportant notes</a:t>
            </a:r>
          </a:p>
        </p:txBody>
      </p:sp>
    </p:spTree>
    <p:extLst>
      <p:ext uri="{BB962C8B-B14F-4D97-AF65-F5344CB8AC3E}">
        <p14:creationId xmlns:p14="http://schemas.microsoft.com/office/powerpoint/2010/main" val="1546390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69333"/>
            <a:ext cx="10394707" cy="5759980"/>
          </a:xfrm>
        </p:spPr>
        <p:txBody>
          <a:bodyPr>
            <a:normAutofit lnSpcReduction="10000"/>
          </a:bodyPr>
          <a:lstStyle/>
          <a:p>
            <a:r>
              <a:rPr lang="en-US" dirty="0" err="1"/>
              <a:t>akademİK</a:t>
            </a:r>
            <a:r>
              <a:rPr lang="en-US" dirty="0"/>
              <a:t> </a:t>
            </a:r>
            <a:r>
              <a:rPr lang="en-US" dirty="0" err="1"/>
              <a:t>takvİM</a:t>
            </a:r>
            <a:r>
              <a:rPr lang="en-US" dirty="0"/>
              <a:t> – academıc calendar </a:t>
            </a:r>
          </a:p>
          <a:p>
            <a:pPr lvl="1"/>
            <a:r>
              <a:rPr lang="en-US" dirty="0">
                <a:latin typeface="Segoe UI" panose="020B0502040204020203" pitchFamily="34" charset="0"/>
                <a:cs typeface="Segoe UI" panose="020B0502040204020203" pitchFamily="34" charset="0"/>
              </a:rPr>
              <a:t>202</a:t>
            </a:r>
            <a:r>
              <a:rPr lang="tr-TR" dirty="0">
                <a:latin typeface="Segoe UI" panose="020B0502040204020203" pitchFamily="34" charset="0"/>
                <a:cs typeface="Segoe UI" panose="020B0502040204020203" pitchFamily="34" charset="0"/>
              </a:rPr>
              <a:t>2</a:t>
            </a:r>
            <a:r>
              <a:rPr lang="en-US" dirty="0">
                <a:latin typeface="Segoe UI" panose="020B0502040204020203" pitchFamily="34" charset="0"/>
                <a:cs typeface="Segoe UI" panose="020B0502040204020203" pitchFamily="34" charset="0"/>
              </a:rPr>
              <a:t>-202</a:t>
            </a:r>
            <a:r>
              <a:rPr lang="tr-TR" dirty="0">
                <a:latin typeface="Segoe UI" panose="020B0502040204020203" pitchFamily="34" charset="0"/>
                <a:cs typeface="Segoe UI" panose="020B0502040204020203" pitchFamily="34" charset="0"/>
              </a:rPr>
              <a:t>3</a:t>
            </a:r>
            <a:r>
              <a:rPr lang="en-US" dirty="0">
                <a:latin typeface="Segoe UI" panose="020B0502040204020203" pitchFamily="34" charset="0"/>
                <a:cs typeface="Segoe UI" panose="020B0502040204020203" pitchFamily="34" charset="0"/>
              </a:rPr>
              <a:t>/</a:t>
            </a:r>
            <a:r>
              <a:rPr lang="en-US" dirty="0" err="1">
                <a:latin typeface="Segoe UI" panose="020B0502040204020203" pitchFamily="34" charset="0"/>
                <a:cs typeface="Segoe UI" panose="020B0502040204020203" pitchFamily="34" charset="0"/>
              </a:rPr>
              <a:t>bahar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dönemİ</a:t>
            </a:r>
            <a:r>
              <a:rPr lang="en-US" dirty="0">
                <a:latin typeface="Segoe UI" panose="020B0502040204020203" pitchFamily="34" charset="0"/>
                <a:cs typeface="Segoe UI" panose="020B0502040204020203" pitchFamily="34" charset="0"/>
              </a:rPr>
              <a:t> ÖNEMLİ TARİHLER:</a:t>
            </a:r>
          </a:p>
          <a:p>
            <a:pPr lvl="1">
              <a:buFont typeface="Wingdings" panose="05000000000000000000" pitchFamily="2" charset="2"/>
              <a:buChar char="Ø"/>
            </a:pPr>
            <a:r>
              <a:rPr lang="en-US" dirty="0">
                <a:latin typeface="Segoe UI" panose="020B0502040204020203" pitchFamily="34" charset="0"/>
                <a:cs typeface="Segoe UI" panose="020B0502040204020203" pitchFamily="34" charset="0"/>
                <a:hlinkClick r:id="rId2"/>
              </a:rPr>
              <a:t>https://www.cankaya.edu.tr/akademik_takvim/</a:t>
            </a:r>
            <a:r>
              <a:rPr lang="tr-TR"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r>
              <a:rPr lang="en-US" dirty="0"/>
              <a:t>DUYURULAR – announcements</a:t>
            </a:r>
          </a:p>
          <a:p>
            <a:pPr marL="857250" lvl="1" indent="-400050">
              <a:buSzPct val="100000"/>
              <a:buFont typeface="+mj-lt"/>
              <a:buAutoNum type="romanLcPeriod"/>
            </a:pPr>
            <a:r>
              <a:rPr lang="en-US" dirty="0">
                <a:latin typeface="Segoe UI" panose="020B0502040204020203" pitchFamily="34" charset="0"/>
                <a:cs typeface="Segoe UI" panose="020B0502040204020203" pitchFamily="34" charset="0"/>
                <a:hlinkClick r:id="rId3"/>
              </a:rPr>
              <a:t>https://www.cankaya.edu.tr/</a:t>
            </a:r>
            <a:r>
              <a:rPr lang="en-US" dirty="0">
                <a:latin typeface="Segoe UI" panose="020B0502040204020203" pitchFamily="34" charset="0"/>
                <a:cs typeface="Segoe UI" panose="020B0502040204020203" pitchFamily="34" charset="0"/>
              </a:rPr>
              <a:t> </a:t>
            </a:r>
          </a:p>
          <a:p>
            <a:pPr marL="857250" lvl="1" indent="-400050">
              <a:buSzPct val="100000"/>
              <a:buFont typeface="+mj-lt"/>
              <a:buAutoNum type="romanLcPeriod"/>
            </a:pPr>
            <a:r>
              <a:rPr lang="en-US" dirty="0">
                <a:latin typeface="Segoe UI" panose="020B0502040204020203" pitchFamily="34" charset="0"/>
                <a:cs typeface="Segoe UI" panose="020B0502040204020203" pitchFamily="34" charset="0"/>
                <a:hlinkClick r:id="rId4"/>
              </a:rPr>
              <a:t>http://www.sbe.cankaya.edu.tr/</a:t>
            </a:r>
            <a:r>
              <a:rPr lang="en-US" dirty="0">
                <a:latin typeface="Segoe UI" panose="020B0502040204020203" pitchFamily="34" charset="0"/>
                <a:cs typeface="Segoe UI" panose="020B0502040204020203" pitchFamily="34" charset="0"/>
              </a:rPr>
              <a:t> </a:t>
            </a:r>
          </a:p>
          <a:p>
            <a:pPr marL="857250" lvl="1" indent="-400050">
              <a:buSzPct val="100000"/>
              <a:buFont typeface="+mj-lt"/>
              <a:buAutoNum type="romanLcPeriod"/>
            </a:pPr>
            <a:r>
              <a:rPr lang="en-US" dirty="0">
                <a:latin typeface="Segoe UI" panose="020B0502040204020203" pitchFamily="34" charset="0"/>
                <a:cs typeface="Segoe UI" panose="020B0502040204020203" pitchFamily="34" charset="0"/>
                <a:hlinkClick r:id="rId5"/>
              </a:rPr>
              <a:t>http://man.cankaya.edu.tr/</a:t>
            </a:r>
            <a:r>
              <a:rPr lang="en-US" dirty="0">
                <a:latin typeface="Segoe UI" panose="020B0502040204020203" pitchFamily="34" charset="0"/>
                <a:cs typeface="Segoe UI" panose="020B0502040204020203" pitchFamily="34" charset="0"/>
              </a:rPr>
              <a:t> </a:t>
            </a:r>
          </a:p>
          <a:p>
            <a:pPr marL="857250" lvl="1" indent="-400050">
              <a:buSzPct val="100000"/>
              <a:buFont typeface="+mj-lt"/>
              <a:buAutoNum type="romanLcPeriod"/>
            </a:pPr>
            <a:r>
              <a:rPr lang="en-US" dirty="0" err="1">
                <a:latin typeface="Segoe UI" panose="020B0502040204020203" pitchFamily="34" charset="0"/>
                <a:cs typeface="Segoe UI" panose="020B0502040204020203" pitchFamily="34" charset="0"/>
              </a:rPr>
              <a:t>Öğrencİ</a:t>
            </a:r>
            <a:r>
              <a:rPr lang="en-US" dirty="0">
                <a:latin typeface="Segoe UI" panose="020B0502040204020203" pitchFamily="34" charset="0"/>
                <a:cs typeface="Segoe UI" panose="020B0502040204020203" pitchFamily="34" charset="0"/>
              </a:rPr>
              <a:t> E-</a:t>
            </a:r>
            <a:r>
              <a:rPr lang="en-US" dirty="0" err="1">
                <a:latin typeface="Segoe UI" panose="020B0502040204020203" pitchFamily="34" charset="0"/>
                <a:cs typeface="Segoe UI" panose="020B0502040204020203" pitchFamily="34" charset="0"/>
              </a:rPr>
              <a:t>postanız</a:t>
            </a:r>
            <a:r>
              <a:rPr lang="en-US" dirty="0">
                <a:latin typeface="Segoe UI" panose="020B0502040204020203" pitchFamily="34" charset="0"/>
                <a:cs typeface="Segoe UI" panose="020B0502040204020203" pitchFamily="34" charset="0"/>
              </a:rPr>
              <a:t> / student e-maıls (ÖR: </a:t>
            </a:r>
            <a:r>
              <a:rPr lang="en-US" dirty="0">
                <a:latin typeface="Segoe UI" panose="020B0502040204020203" pitchFamily="34" charset="0"/>
                <a:cs typeface="Segoe UI" panose="020B0502040204020203" pitchFamily="34" charset="0"/>
                <a:hlinkClick r:id="rId6"/>
              </a:rPr>
              <a:t>c2180005@student.cankaya.edu.tr</a:t>
            </a:r>
            <a:r>
              <a:rPr lang="en-US" dirty="0">
                <a:latin typeface="Segoe UI" panose="020B0502040204020203" pitchFamily="34" charset="0"/>
                <a:cs typeface="Segoe UI" panose="020B0502040204020203" pitchFamily="34" charset="0"/>
              </a:rPr>
              <a:t>)</a:t>
            </a:r>
          </a:p>
          <a:p>
            <a:pPr>
              <a:buSzPct val="100000"/>
            </a:pPr>
            <a:r>
              <a:rPr lang="en-US" dirty="0" err="1">
                <a:latin typeface="+mj-lt"/>
                <a:cs typeface="Segoe UI" panose="020B0502040204020203" pitchFamily="34" charset="0"/>
              </a:rPr>
              <a:t>Notlar</a:t>
            </a:r>
            <a:r>
              <a:rPr lang="tr-TR" dirty="0">
                <a:latin typeface="+mj-lt"/>
                <a:cs typeface="Segoe UI" panose="020B0502040204020203" pitchFamily="34" charset="0"/>
              </a:rPr>
              <a:t> - </a:t>
            </a:r>
            <a:r>
              <a:rPr lang="tr-TR" dirty="0" err="1">
                <a:latin typeface="+mj-lt"/>
                <a:cs typeface="Segoe UI" panose="020B0502040204020203" pitchFamily="34" charset="0"/>
              </a:rPr>
              <a:t>grades</a:t>
            </a:r>
            <a:endParaRPr lang="en-US" dirty="0">
              <a:latin typeface="+mj-lt"/>
              <a:cs typeface="Segoe UI" panose="020B0502040204020203" pitchFamily="34" charset="0"/>
            </a:endParaRPr>
          </a:p>
          <a:p>
            <a:pPr>
              <a:buSzPct val="100000"/>
            </a:pPr>
            <a:r>
              <a:rPr lang="en-US" dirty="0" err="1">
                <a:latin typeface="+mj-lt"/>
                <a:cs typeface="Segoe UI" panose="020B0502040204020203" pitchFamily="34" charset="0"/>
              </a:rPr>
              <a:t>Azamİ</a:t>
            </a:r>
            <a:r>
              <a:rPr lang="tr-TR" dirty="0">
                <a:latin typeface="+mj-lt"/>
                <a:cs typeface="Segoe UI" panose="020B0502040204020203" pitchFamily="34" charset="0"/>
              </a:rPr>
              <a:t>/asgari</a:t>
            </a:r>
            <a:r>
              <a:rPr lang="en-US" dirty="0">
                <a:latin typeface="+mj-lt"/>
                <a:cs typeface="Segoe UI" panose="020B0502040204020203" pitchFamily="34" charset="0"/>
              </a:rPr>
              <a:t> SÜRE</a:t>
            </a:r>
            <a:r>
              <a:rPr lang="tr-TR" dirty="0" err="1">
                <a:latin typeface="+mj-lt"/>
                <a:cs typeface="Segoe UI" panose="020B0502040204020203" pitchFamily="34" charset="0"/>
              </a:rPr>
              <a:t>ler</a:t>
            </a:r>
            <a:r>
              <a:rPr lang="tr-TR" dirty="0">
                <a:latin typeface="+mj-lt"/>
                <a:cs typeface="Segoe UI" panose="020B0502040204020203" pitchFamily="34" charset="0"/>
              </a:rPr>
              <a:t> – </a:t>
            </a:r>
            <a:r>
              <a:rPr lang="tr-TR" dirty="0" err="1">
                <a:latin typeface="+mj-lt"/>
                <a:cs typeface="Segoe UI" panose="020B0502040204020203" pitchFamily="34" charset="0"/>
              </a:rPr>
              <a:t>max</a:t>
            </a:r>
            <a:r>
              <a:rPr lang="tr-TR" dirty="0">
                <a:latin typeface="+mj-lt"/>
                <a:cs typeface="Segoe UI" panose="020B0502040204020203" pitchFamily="34" charset="0"/>
              </a:rPr>
              <a:t>/</a:t>
            </a:r>
            <a:r>
              <a:rPr lang="tr-TR" dirty="0" err="1">
                <a:latin typeface="+mj-lt"/>
                <a:cs typeface="Segoe UI" panose="020B0502040204020203" pitchFamily="34" charset="0"/>
              </a:rPr>
              <a:t>mın</a:t>
            </a:r>
            <a:r>
              <a:rPr lang="tr-TR" dirty="0">
                <a:latin typeface="+mj-lt"/>
                <a:cs typeface="Segoe UI" panose="020B0502040204020203" pitchFamily="34" charset="0"/>
              </a:rPr>
              <a:t> </a:t>
            </a:r>
            <a:r>
              <a:rPr lang="tr-TR" dirty="0" err="1">
                <a:latin typeface="+mj-lt"/>
                <a:cs typeface="Segoe UI" panose="020B0502040204020203" pitchFamily="34" charset="0"/>
              </a:rPr>
              <a:t>perıod</a:t>
            </a:r>
            <a:endParaRPr lang="en-US" dirty="0">
              <a:latin typeface="+mj-lt"/>
              <a:cs typeface="Segoe UI" panose="020B0502040204020203" pitchFamily="34" charset="0"/>
            </a:endParaRPr>
          </a:p>
          <a:p>
            <a:pPr>
              <a:buSzPct val="100000"/>
            </a:pPr>
            <a:r>
              <a:rPr lang="en-US" dirty="0" err="1">
                <a:latin typeface="+mj-lt"/>
                <a:cs typeface="Segoe UI" panose="020B0502040204020203" pitchFamily="34" charset="0"/>
              </a:rPr>
              <a:t>Programlararası</a:t>
            </a:r>
            <a:r>
              <a:rPr lang="en-US" dirty="0">
                <a:latin typeface="+mj-lt"/>
                <a:cs typeface="Segoe UI" panose="020B0502040204020203" pitchFamily="34" charset="0"/>
              </a:rPr>
              <a:t> </a:t>
            </a:r>
            <a:r>
              <a:rPr lang="en-US" dirty="0" err="1">
                <a:latin typeface="+mj-lt"/>
                <a:cs typeface="Segoe UI" panose="020B0502040204020203" pitchFamily="34" charset="0"/>
              </a:rPr>
              <a:t>geçİŞ</a:t>
            </a:r>
            <a:r>
              <a:rPr lang="tr-TR" dirty="0">
                <a:latin typeface="+mj-lt"/>
                <a:cs typeface="Segoe UI" panose="020B0502040204020203" pitchFamily="34" charset="0"/>
              </a:rPr>
              <a:t> – program </a:t>
            </a:r>
            <a:r>
              <a:rPr lang="tr-TR" dirty="0" err="1">
                <a:latin typeface="+mj-lt"/>
                <a:cs typeface="Segoe UI" panose="020B0502040204020203" pitchFamily="34" charset="0"/>
              </a:rPr>
              <a:t>transıtıon</a:t>
            </a:r>
            <a:endParaRPr lang="en-US" dirty="0">
              <a:latin typeface="+mj-lt"/>
              <a:cs typeface="Segoe UI" panose="020B0502040204020203" pitchFamily="34" charset="0"/>
            </a:endParaRPr>
          </a:p>
          <a:p>
            <a:pPr>
              <a:buSzPct val="100000"/>
            </a:pPr>
            <a:r>
              <a:rPr lang="en-US" dirty="0" err="1">
                <a:latin typeface="+mj-lt"/>
                <a:cs typeface="Segoe UI" panose="020B0502040204020203" pitchFamily="34" charset="0"/>
              </a:rPr>
              <a:t>Formlar</a:t>
            </a:r>
            <a:r>
              <a:rPr lang="tr-TR" dirty="0">
                <a:latin typeface="+mj-lt"/>
                <a:cs typeface="Segoe UI" panose="020B0502040204020203" pitchFamily="34" charset="0"/>
              </a:rPr>
              <a:t> – forms</a:t>
            </a:r>
          </a:p>
          <a:p>
            <a:pPr>
              <a:buSzPct val="100000"/>
            </a:pPr>
            <a:r>
              <a:rPr lang="tr-TR" dirty="0">
                <a:latin typeface="+mj-lt"/>
                <a:cs typeface="Segoe UI" panose="020B0502040204020203" pitchFamily="34" charset="0"/>
              </a:rPr>
              <a:t>Akış şemaları – flow charts</a:t>
            </a:r>
            <a:endParaRPr lang="en-US" dirty="0">
              <a:latin typeface="+mj-lt"/>
              <a:cs typeface="Segoe UI" panose="020B0502040204020203" pitchFamily="34" charset="0"/>
            </a:endParaRPr>
          </a:p>
          <a:p>
            <a:pPr marL="0" indent="0">
              <a:buSzPct val="100000"/>
              <a:buNone/>
            </a:pPr>
            <a:endParaRPr lang="en-US" dirty="0">
              <a:latin typeface="Segoe UI" panose="020B0502040204020203" pitchFamily="34" charset="0"/>
              <a:cs typeface="Segoe UI" panose="020B0502040204020203" pitchFamily="34" charset="0"/>
            </a:endParaRPr>
          </a:p>
        </p:txBody>
      </p:sp>
      <p:pic>
        <p:nvPicPr>
          <p:cNvPr id="2" name="Resim 1">
            <a:extLst>
              <a:ext uri="{FF2B5EF4-FFF2-40B4-BE49-F238E27FC236}">
                <a16:creationId xmlns:a16="http://schemas.microsoft.com/office/drawing/2014/main" id="{A3EAD011-E963-4323-AE50-C12567933F4F}"/>
              </a:ext>
            </a:extLst>
          </p:cNvPr>
          <p:cNvPicPr>
            <a:picLocks noChangeAspect="1"/>
          </p:cNvPicPr>
          <p:nvPr/>
        </p:nvPicPr>
        <p:blipFill>
          <a:blip r:embed="rId7"/>
          <a:stretch>
            <a:fillRect/>
          </a:stretch>
        </p:blipFill>
        <p:spPr>
          <a:xfrm>
            <a:off x="8702122" y="3669611"/>
            <a:ext cx="2686050" cy="1704975"/>
          </a:xfrm>
          <a:prstGeom prst="rect">
            <a:avLst/>
          </a:prstGeom>
        </p:spPr>
      </p:pic>
    </p:spTree>
    <p:extLst>
      <p:ext uri="{BB962C8B-B14F-4D97-AF65-F5344CB8AC3E}">
        <p14:creationId xmlns:p14="http://schemas.microsoft.com/office/powerpoint/2010/main" val="682189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Notlar</a:t>
            </a:r>
            <a:r>
              <a:rPr lang="en-US" dirty="0"/>
              <a:t> - GRADES</a:t>
            </a:r>
          </a:p>
        </p:txBody>
      </p:sp>
      <p:sp>
        <p:nvSpPr>
          <p:cNvPr id="3" name="Content Placeholder 2"/>
          <p:cNvSpPr>
            <a:spLocks noGrp="1"/>
          </p:cNvSpPr>
          <p:nvPr>
            <p:ph sz="quarter" idx="13"/>
          </p:nvPr>
        </p:nvSpPr>
        <p:spPr>
          <a:xfrm>
            <a:off x="685800" y="1614312"/>
            <a:ext cx="5088714" cy="3760274"/>
          </a:xfrm>
        </p:spPr>
        <p:txBody>
          <a:bodyPr>
            <a:normAutofit fontScale="85000" lnSpcReduction="20000"/>
          </a:bodyPr>
          <a:lstStyle/>
          <a:p>
            <a:r>
              <a:rPr lang="en-US" b="1" dirty="0">
                <a:latin typeface="Segoe UI" panose="020B0502040204020203" pitchFamily="34" charset="0"/>
                <a:cs typeface="Segoe UI" panose="020B0502040204020203" pitchFamily="34" charset="0"/>
              </a:rPr>
              <a:t>MADDE 22 / 24 :</a:t>
            </a:r>
          </a:p>
          <a:p>
            <a:pPr>
              <a:buFont typeface="Wingdings" panose="05000000000000000000" pitchFamily="2" charset="2"/>
              <a:buChar char="ü"/>
            </a:pPr>
            <a:r>
              <a:rPr lang="tr-TR" dirty="0">
                <a:latin typeface="Segoe UI" panose="020B0502040204020203" pitchFamily="34" charset="0"/>
                <a:cs typeface="Segoe UI" panose="020B0502040204020203" pitchFamily="34" charset="0"/>
              </a:rPr>
              <a:t>Bir dersten </a:t>
            </a:r>
            <a:r>
              <a:rPr lang="tr-TR" b="1" dirty="0">
                <a:solidFill>
                  <a:schemeClr val="accent1"/>
                </a:solidFill>
                <a:latin typeface="Segoe UI" panose="020B0502040204020203" pitchFamily="34" charset="0"/>
                <a:cs typeface="Segoe UI" panose="020B0502040204020203" pitchFamily="34" charset="0"/>
              </a:rPr>
              <a:t>başarılı sayılmak için </a:t>
            </a:r>
            <a:r>
              <a:rPr lang="tr-TR" dirty="0">
                <a:latin typeface="Segoe UI" panose="020B0502040204020203" pitchFamily="34" charset="0"/>
                <a:cs typeface="Segoe UI" panose="020B0502040204020203" pitchFamily="34" charset="0"/>
              </a:rPr>
              <a:t>o dersten yarıyıl notu olarak, yüksek lisans öğrencisinin </a:t>
            </a:r>
            <a:r>
              <a:rPr lang="tr-TR" b="1" dirty="0">
                <a:solidFill>
                  <a:schemeClr val="accent1"/>
                </a:solidFill>
                <a:latin typeface="Segoe UI" panose="020B0502040204020203" pitchFamily="34" charset="0"/>
                <a:cs typeface="Segoe UI" panose="020B0502040204020203" pitchFamily="34" charset="0"/>
              </a:rPr>
              <a:t>en az CC</a:t>
            </a:r>
            <a:r>
              <a:rPr lang="en-US" dirty="0">
                <a:solidFill>
                  <a:schemeClr val="accent1"/>
                </a:solidFill>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notu almış olması gerekir.</a:t>
            </a:r>
            <a:endParaRPr lang="en-US"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tr-TR" dirty="0">
                <a:latin typeface="Segoe UI" panose="020B0502040204020203" pitchFamily="34" charset="0"/>
                <a:cs typeface="Segoe UI" panose="020B0502040204020203" pitchFamily="34" charset="0"/>
              </a:rPr>
              <a:t>Öğrenciler, başarısız oldukları dersleri </a:t>
            </a:r>
            <a:r>
              <a:rPr lang="tr-TR" b="1" dirty="0">
                <a:solidFill>
                  <a:schemeClr val="accent1"/>
                </a:solidFill>
                <a:latin typeface="Segoe UI" panose="020B0502040204020203" pitchFamily="34" charset="0"/>
                <a:cs typeface="Segoe UI" panose="020B0502040204020203" pitchFamily="34" charset="0"/>
              </a:rPr>
              <a:t>azamî ders alma süresi içinde </a:t>
            </a:r>
            <a:r>
              <a:rPr lang="tr-TR" b="1" dirty="0">
                <a:solidFill>
                  <a:srgbClr val="FF0000"/>
                </a:solidFill>
                <a:latin typeface="Segoe UI" panose="020B0502040204020203" pitchFamily="34" charset="0"/>
                <a:cs typeface="Segoe UI" panose="020B0502040204020203" pitchFamily="34" charset="0"/>
              </a:rPr>
              <a:t>tekrarlamak</a:t>
            </a:r>
            <a:r>
              <a:rPr lang="tr-TR" dirty="0">
                <a:latin typeface="Segoe UI" panose="020B0502040204020203" pitchFamily="34" charset="0"/>
                <a:cs typeface="Segoe UI" panose="020B0502040204020203" pitchFamily="34" charset="0"/>
              </a:rPr>
              <a:t> veya seçmeli derslere EABDB’ce eşdeğer kabul edilen dersleri almak zorundadırlar.</a:t>
            </a:r>
            <a:endParaRPr lang="en-US"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tr-TR" dirty="0">
                <a:latin typeface="Segoe UI" panose="020B0502040204020203" pitchFamily="34" charset="0"/>
                <a:cs typeface="Segoe UI" panose="020B0502040204020203" pitchFamily="34" charset="0"/>
              </a:rPr>
              <a:t>Yüksek lisans programlarında </a:t>
            </a:r>
            <a:r>
              <a:rPr lang="tr-TR" b="1" dirty="0">
                <a:solidFill>
                  <a:schemeClr val="accent1"/>
                </a:solidFill>
                <a:latin typeface="Segoe UI" panose="020B0502040204020203" pitchFamily="34" charset="0"/>
                <a:cs typeface="Segoe UI" panose="020B0502040204020203" pitchFamily="34" charset="0"/>
              </a:rPr>
              <a:t>DC, DD, FD, FF, NA ve U, başarısız </a:t>
            </a:r>
            <a:r>
              <a:rPr lang="tr-TR" dirty="0">
                <a:latin typeface="Segoe UI" panose="020B0502040204020203" pitchFamily="34" charset="0"/>
                <a:cs typeface="Segoe UI" panose="020B0502040204020203" pitchFamily="34" charset="0"/>
              </a:rPr>
              <a:t>notlardır.</a:t>
            </a: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endParaRPr lang="en-US" dirty="0"/>
          </a:p>
        </p:txBody>
      </p:sp>
      <p:sp>
        <p:nvSpPr>
          <p:cNvPr id="4" name="Content Placeholder 3"/>
          <p:cNvSpPr>
            <a:spLocks noGrp="1"/>
          </p:cNvSpPr>
          <p:nvPr>
            <p:ph sz="quarter" idx="14"/>
          </p:nvPr>
        </p:nvSpPr>
        <p:spPr>
          <a:xfrm>
            <a:off x="5993971" y="1614312"/>
            <a:ext cx="5086538" cy="3905955"/>
          </a:xfrm>
        </p:spPr>
        <p:txBody>
          <a:bodyPr>
            <a:normAutofit fontScale="85000" lnSpcReduction="10000"/>
          </a:bodyPr>
          <a:lstStyle/>
          <a:p>
            <a:r>
              <a:rPr lang="en-US" b="1" dirty="0">
                <a:latin typeface="Segoe UI" panose="020B0502040204020203" pitchFamily="34" charset="0"/>
                <a:cs typeface="Segoe UI" panose="020B0502040204020203" pitchFamily="34" charset="0"/>
              </a:rPr>
              <a:t>ARTICLE</a:t>
            </a:r>
            <a:r>
              <a:rPr lang="tr-TR" b="1" dirty="0">
                <a:latin typeface="Segoe UI" panose="020B0502040204020203" pitchFamily="34" charset="0"/>
                <a:cs typeface="Segoe UI" panose="020B0502040204020203" pitchFamily="34" charset="0"/>
              </a:rPr>
              <a:t>s</a:t>
            </a:r>
            <a:r>
              <a:rPr lang="en-US" b="1" dirty="0">
                <a:latin typeface="Segoe UI" panose="020B0502040204020203" pitchFamily="34" charset="0"/>
                <a:cs typeface="Segoe UI" panose="020B0502040204020203" pitchFamily="34" charset="0"/>
              </a:rPr>
              <a:t> 22 / 24</a:t>
            </a:r>
            <a:r>
              <a:rPr lang="tr-TR" b="1" dirty="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en-US" dirty="0">
                <a:latin typeface="Segoe UI" panose="020B0502040204020203" pitchFamily="34" charset="0"/>
                <a:cs typeface="Segoe UI" panose="020B0502040204020203" pitchFamily="34" charset="0"/>
              </a:rPr>
              <a:t>In order for </a:t>
            </a:r>
            <a:r>
              <a:rPr lang="en-US" b="1" dirty="0">
                <a:solidFill>
                  <a:schemeClr val="accent1"/>
                </a:solidFill>
                <a:latin typeface="Segoe UI" panose="020B0502040204020203" pitchFamily="34" charset="0"/>
                <a:cs typeface="Segoe UI" panose="020B0502040204020203" pitchFamily="34" charset="0"/>
              </a:rPr>
              <a:t>a student to be considered successful </a:t>
            </a:r>
            <a:r>
              <a:rPr lang="en-US" dirty="0">
                <a:latin typeface="Segoe UI" panose="020B0502040204020203" pitchFamily="34" charset="0"/>
                <a:cs typeface="Segoe UI" panose="020B0502040204020203" pitchFamily="34" charset="0"/>
              </a:rPr>
              <a:t>in an academic term, a Master’s program </a:t>
            </a:r>
            <a:r>
              <a:rPr lang="en-US" b="1" dirty="0">
                <a:solidFill>
                  <a:schemeClr val="accent1"/>
                </a:solidFill>
                <a:latin typeface="Segoe UI" panose="020B0502040204020203" pitchFamily="34" charset="0"/>
                <a:cs typeface="Segoe UI" panose="020B0502040204020203" pitchFamily="34" charset="0"/>
              </a:rPr>
              <a:t>student must get at least CC</a:t>
            </a:r>
          </a:p>
          <a:p>
            <a:pPr>
              <a:buFont typeface="Wingdings" panose="05000000000000000000" pitchFamily="2" charset="2"/>
              <a:buChar char="ü"/>
            </a:pPr>
            <a:r>
              <a:rPr lang="en-US" dirty="0">
                <a:latin typeface="Segoe UI" panose="020B0502040204020203" pitchFamily="34" charset="0"/>
                <a:cs typeface="Segoe UI" panose="020B0502040204020203" pitchFamily="34" charset="0"/>
              </a:rPr>
              <a:t>Students </a:t>
            </a:r>
            <a:r>
              <a:rPr lang="en-US" b="1" dirty="0">
                <a:solidFill>
                  <a:schemeClr val="accent1"/>
                </a:solidFill>
                <a:latin typeface="Segoe UI" panose="020B0502040204020203" pitchFamily="34" charset="0"/>
                <a:cs typeface="Segoe UI" panose="020B0502040204020203" pitchFamily="34" charset="0"/>
              </a:rPr>
              <a:t>must repeat the courses they have failed within the maximum period of education </a:t>
            </a:r>
            <a:r>
              <a:rPr lang="en-US" dirty="0">
                <a:latin typeface="Segoe UI" panose="020B0502040204020203" pitchFamily="34" charset="0"/>
                <a:cs typeface="Segoe UI" panose="020B0502040204020203" pitchFamily="34" charset="0"/>
              </a:rPr>
              <a:t>or take those courses accepted as equivalent to elective courses by the related CDGS.</a:t>
            </a:r>
          </a:p>
          <a:p>
            <a:pPr>
              <a:buFont typeface="Wingdings" panose="05000000000000000000" pitchFamily="2" charset="2"/>
              <a:buChar char="ü"/>
            </a:pPr>
            <a:r>
              <a:rPr lang="en-US" dirty="0">
                <a:latin typeface="Segoe UI" panose="020B0502040204020203" pitchFamily="34" charset="0"/>
                <a:cs typeface="Segoe UI" panose="020B0502040204020203" pitchFamily="34" charset="0"/>
              </a:rPr>
              <a:t>In Master’s programs, the grades </a:t>
            </a:r>
            <a:r>
              <a:rPr lang="en-US" b="1" dirty="0">
                <a:solidFill>
                  <a:schemeClr val="accent1"/>
                </a:solidFill>
                <a:latin typeface="Segoe UI" panose="020B0502040204020203" pitchFamily="34" charset="0"/>
                <a:cs typeface="Segoe UI" panose="020B0502040204020203" pitchFamily="34" charset="0"/>
              </a:rPr>
              <a:t>DC, DD, FD, FF, NA and U are failing grades</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4084041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Azamİ</a:t>
            </a:r>
            <a:r>
              <a:rPr lang="en-US" dirty="0"/>
              <a:t>/</a:t>
            </a:r>
            <a:r>
              <a:rPr lang="en-US" dirty="0" err="1"/>
              <a:t>asgarİ</a:t>
            </a:r>
            <a:r>
              <a:rPr lang="en-US" dirty="0"/>
              <a:t> SÜRE – max/mın PERIOD</a:t>
            </a:r>
          </a:p>
        </p:txBody>
      </p:sp>
      <p:sp>
        <p:nvSpPr>
          <p:cNvPr id="3" name="Content Placeholder 2"/>
          <p:cNvSpPr>
            <a:spLocks noGrp="1"/>
          </p:cNvSpPr>
          <p:nvPr>
            <p:ph sz="quarter" idx="13"/>
          </p:nvPr>
        </p:nvSpPr>
        <p:spPr>
          <a:xfrm>
            <a:off x="685800" y="1614311"/>
            <a:ext cx="5088714" cy="3984977"/>
          </a:xfrm>
        </p:spPr>
        <p:txBody>
          <a:bodyPr>
            <a:normAutofit fontScale="92500" lnSpcReduction="10000"/>
          </a:bodyPr>
          <a:lstStyle/>
          <a:p>
            <a:r>
              <a:rPr lang="en-US" sz="2200" b="1" dirty="0">
                <a:latin typeface="Segoe UI" panose="020B0502040204020203" pitchFamily="34" charset="0"/>
                <a:cs typeface="Segoe UI" panose="020B0502040204020203" pitchFamily="34" charset="0"/>
              </a:rPr>
              <a:t>BKZ. MADDE 30</a:t>
            </a:r>
          </a:p>
          <a:p>
            <a:pPr>
              <a:buFont typeface="Wingdings" panose="05000000000000000000" pitchFamily="2" charset="2"/>
              <a:buChar char="ü"/>
            </a:pPr>
            <a:r>
              <a:rPr lang="en-US" dirty="0">
                <a:latin typeface="Segoe UI" panose="020B0502040204020203" pitchFamily="34" charset="0"/>
                <a:cs typeface="Segoe UI" panose="020B0502040204020203" pitchFamily="34" charset="0"/>
              </a:rPr>
              <a:t>AZAMİ SÜRE: </a:t>
            </a:r>
          </a:p>
          <a:p>
            <a:pPr lvl="1">
              <a:buFont typeface="Wingdings" panose="05000000000000000000" pitchFamily="2" charset="2"/>
              <a:buChar char="ü"/>
            </a:pPr>
            <a:r>
              <a:rPr lang="tr-TR" b="1" dirty="0">
                <a:solidFill>
                  <a:schemeClr val="accent1"/>
                </a:solidFill>
                <a:latin typeface="Segoe UI" panose="020B0502040204020203" pitchFamily="34" charset="0"/>
                <a:cs typeface="Segoe UI" panose="020B0502040204020203" pitchFamily="34" charset="0"/>
              </a:rPr>
              <a:t>tezsiz</a:t>
            </a:r>
            <a:r>
              <a:rPr lang="tr-TR" dirty="0">
                <a:latin typeface="Segoe UI" panose="020B0502040204020203" pitchFamily="34" charset="0"/>
                <a:cs typeface="Segoe UI" panose="020B0502040204020203" pitchFamily="34" charset="0"/>
              </a:rPr>
              <a:t> yüksek lisans programları için </a:t>
            </a:r>
            <a:r>
              <a:rPr lang="en-US" b="1" dirty="0">
                <a:solidFill>
                  <a:schemeClr val="accent1"/>
                </a:solidFill>
                <a:latin typeface="Segoe UI" panose="020B0502040204020203" pitchFamily="34" charset="0"/>
                <a:cs typeface="Segoe UI" panose="020B0502040204020203" pitchFamily="34" charset="0"/>
              </a:rPr>
              <a:t>3</a:t>
            </a:r>
            <a:r>
              <a:rPr lang="tr-TR" b="1" dirty="0">
                <a:solidFill>
                  <a:schemeClr val="accent1"/>
                </a:solidFill>
                <a:latin typeface="Segoe UI" panose="020B0502040204020203" pitchFamily="34" charset="0"/>
                <a:cs typeface="Segoe UI" panose="020B0502040204020203" pitchFamily="34" charset="0"/>
              </a:rPr>
              <a:t> </a:t>
            </a:r>
            <a:r>
              <a:rPr lang="en-US" b="1" dirty="0" err="1">
                <a:solidFill>
                  <a:schemeClr val="accent1"/>
                </a:solidFill>
                <a:latin typeface="Segoe UI" panose="020B0502040204020203" pitchFamily="34" charset="0"/>
                <a:cs typeface="Segoe UI" panose="020B0502040204020203" pitchFamily="34" charset="0"/>
              </a:rPr>
              <a:t>dönem</a:t>
            </a:r>
            <a:r>
              <a:rPr lang="en-US" b="1" dirty="0">
                <a:solidFill>
                  <a:schemeClr val="accent1"/>
                </a:solidFill>
                <a:latin typeface="Segoe UI" panose="020B0502040204020203" pitchFamily="34" charset="0"/>
                <a:cs typeface="Segoe UI" panose="020B0502040204020203" pitchFamily="34" charset="0"/>
              </a:rPr>
              <a:t>/</a:t>
            </a:r>
            <a:r>
              <a:rPr lang="en-US" b="1" dirty="0" err="1">
                <a:solidFill>
                  <a:schemeClr val="accent1"/>
                </a:solidFill>
                <a:latin typeface="Segoe UI" panose="020B0502040204020203" pitchFamily="34" charset="0"/>
                <a:cs typeface="Segoe UI" panose="020B0502040204020203" pitchFamily="34" charset="0"/>
              </a:rPr>
              <a:t>yarıyıl</a:t>
            </a:r>
            <a:r>
              <a:rPr lang="tr-TR"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pPr lvl="1">
              <a:buFont typeface="Wingdings" panose="05000000000000000000" pitchFamily="2" charset="2"/>
              <a:buChar char="ü"/>
            </a:pPr>
            <a:r>
              <a:rPr lang="tr-TR" b="1" dirty="0">
                <a:solidFill>
                  <a:schemeClr val="accent1"/>
                </a:solidFill>
                <a:latin typeface="Segoe UI" panose="020B0502040204020203" pitchFamily="34" charset="0"/>
                <a:cs typeface="Segoe UI" panose="020B0502040204020203" pitchFamily="34" charset="0"/>
              </a:rPr>
              <a:t>tezli</a:t>
            </a:r>
            <a:r>
              <a:rPr lang="tr-TR" dirty="0">
                <a:solidFill>
                  <a:schemeClr val="accent1"/>
                </a:solidFill>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yüksek lisans programları için </a:t>
            </a:r>
            <a:r>
              <a:rPr lang="en-US" b="1" dirty="0">
                <a:solidFill>
                  <a:srgbClr val="FF0000"/>
                </a:solidFill>
                <a:latin typeface="Segoe UI" panose="020B0502040204020203" pitchFamily="34" charset="0"/>
                <a:cs typeface="Segoe UI" panose="020B0502040204020203" pitchFamily="34" charset="0"/>
              </a:rPr>
              <a:t>6</a:t>
            </a:r>
            <a:r>
              <a:rPr lang="en-US" dirty="0">
                <a:latin typeface="Segoe UI" panose="020B0502040204020203" pitchFamily="34" charset="0"/>
                <a:cs typeface="Segoe UI" panose="020B0502040204020203" pitchFamily="34" charset="0"/>
              </a:rPr>
              <a:t> </a:t>
            </a:r>
            <a:r>
              <a:rPr lang="en-US" b="1" dirty="0" err="1">
                <a:solidFill>
                  <a:schemeClr val="accent1"/>
                </a:solidFill>
                <a:latin typeface="Segoe UI" panose="020B0502040204020203" pitchFamily="34" charset="0"/>
                <a:cs typeface="Segoe UI" panose="020B0502040204020203" pitchFamily="34" charset="0"/>
              </a:rPr>
              <a:t>dönem</a:t>
            </a:r>
            <a:r>
              <a:rPr lang="en-US" b="1" dirty="0">
                <a:solidFill>
                  <a:schemeClr val="accent1"/>
                </a:solidFill>
                <a:latin typeface="Segoe UI" panose="020B0502040204020203" pitchFamily="34" charset="0"/>
                <a:cs typeface="Segoe UI" panose="020B0502040204020203" pitchFamily="34" charset="0"/>
              </a:rPr>
              <a:t>/</a:t>
            </a:r>
            <a:r>
              <a:rPr lang="en-US" b="1" dirty="0" err="1">
                <a:solidFill>
                  <a:schemeClr val="accent1"/>
                </a:solidFill>
                <a:latin typeface="Segoe UI" panose="020B0502040204020203" pitchFamily="34" charset="0"/>
                <a:cs typeface="Segoe UI" panose="020B0502040204020203" pitchFamily="34" charset="0"/>
              </a:rPr>
              <a:t>yarıyıl</a:t>
            </a:r>
            <a:r>
              <a:rPr lang="tr-TR"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en-US" dirty="0" err="1">
                <a:latin typeface="Segoe UI" panose="020B0502040204020203" pitchFamily="34" charset="0"/>
                <a:cs typeface="Segoe UI" panose="020B0502040204020203" pitchFamily="34" charset="0"/>
              </a:rPr>
              <a:t>Asgari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süre</a:t>
            </a:r>
            <a:r>
              <a:rPr lang="en-US" dirty="0">
                <a:latin typeface="Segoe UI" panose="020B0502040204020203" pitchFamily="34" charset="0"/>
                <a:cs typeface="Segoe UI" panose="020B0502040204020203" pitchFamily="34" charset="0"/>
              </a:rPr>
              <a:t>: </a:t>
            </a:r>
          </a:p>
          <a:p>
            <a:pPr lvl="1">
              <a:buFont typeface="Wingdings" panose="05000000000000000000" pitchFamily="2" charset="2"/>
              <a:buChar char="ü"/>
            </a:pPr>
            <a:r>
              <a:rPr lang="tr-TR" b="1" dirty="0">
                <a:solidFill>
                  <a:schemeClr val="accent1"/>
                </a:solidFill>
                <a:latin typeface="Segoe UI" panose="020B0502040204020203" pitchFamily="34" charset="0"/>
                <a:cs typeface="Segoe UI" panose="020B0502040204020203" pitchFamily="34" charset="0"/>
              </a:rPr>
              <a:t>tezsiz</a:t>
            </a:r>
            <a:r>
              <a:rPr lang="tr-TR" dirty="0">
                <a:latin typeface="Segoe UI" panose="020B0502040204020203" pitchFamily="34" charset="0"/>
                <a:cs typeface="Segoe UI" panose="020B0502040204020203" pitchFamily="34" charset="0"/>
              </a:rPr>
              <a:t> yüksek lisans programları için </a:t>
            </a:r>
            <a:r>
              <a:rPr lang="en-US" b="1" dirty="0">
                <a:solidFill>
                  <a:schemeClr val="accent1"/>
                </a:solidFill>
                <a:latin typeface="Segoe UI" panose="020B0502040204020203" pitchFamily="34" charset="0"/>
                <a:cs typeface="Segoe UI" panose="020B0502040204020203" pitchFamily="34" charset="0"/>
              </a:rPr>
              <a:t>2</a:t>
            </a:r>
            <a:r>
              <a:rPr lang="tr-TR" b="1" dirty="0">
                <a:solidFill>
                  <a:schemeClr val="accent1"/>
                </a:solidFill>
                <a:latin typeface="Segoe UI" panose="020B0502040204020203" pitchFamily="34" charset="0"/>
                <a:cs typeface="Segoe UI" panose="020B0502040204020203" pitchFamily="34" charset="0"/>
              </a:rPr>
              <a:t> </a:t>
            </a:r>
            <a:r>
              <a:rPr lang="en-US" b="1" dirty="0" err="1">
                <a:solidFill>
                  <a:schemeClr val="accent1"/>
                </a:solidFill>
                <a:latin typeface="Segoe UI" panose="020B0502040204020203" pitchFamily="34" charset="0"/>
                <a:cs typeface="Segoe UI" panose="020B0502040204020203" pitchFamily="34" charset="0"/>
              </a:rPr>
              <a:t>dönem</a:t>
            </a:r>
            <a:r>
              <a:rPr lang="en-US" b="1" dirty="0">
                <a:solidFill>
                  <a:schemeClr val="accent1"/>
                </a:solidFill>
                <a:latin typeface="Segoe UI" panose="020B0502040204020203" pitchFamily="34" charset="0"/>
                <a:cs typeface="Segoe UI" panose="020B0502040204020203" pitchFamily="34" charset="0"/>
              </a:rPr>
              <a:t>/</a:t>
            </a:r>
            <a:r>
              <a:rPr lang="en-US" b="1" dirty="0" err="1">
                <a:solidFill>
                  <a:schemeClr val="accent1"/>
                </a:solidFill>
                <a:latin typeface="Segoe UI" panose="020B0502040204020203" pitchFamily="34" charset="0"/>
                <a:cs typeface="Segoe UI" panose="020B0502040204020203" pitchFamily="34" charset="0"/>
              </a:rPr>
              <a:t>yarıyıl</a:t>
            </a:r>
            <a:r>
              <a:rPr lang="tr-TR"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pPr lvl="1">
              <a:buFont typeface="Wingdings" panose="05000000000000000000" pitchFamily="2" charset="2"/>
              <a:buChar char="ü"/>
            </a:pPr>
            <a:r>
              <a:rPr lang="tr-TR" b="1" dirty="0">
                <a:solidFill>
                  <a:schemeClr val="accent1"/>
                </a:solidFill>
                <a:latin typeface="Segoe UI" panose="020B0502040204020203" pitchFamily="34" charset="0"/>
                <a:cs typeface="Segoe UI" panose="020B0502040204020203" pitchFamily="34" charset="0"/>
              </a:rPr>
              <a:t>tezli</a:t>
            </a:r>
            <a:r>
              <a:rPr lang="tr-TR" dirty="0">
                <a:solidFill>
                  <a:schemeClr val="accent1"/>
                </a:solidFill>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yüksek lisans programları için </a:t>
            </a:r>
            <a:r>
              <a:rPr lang="en-US" dirty="0">
                <a:latin typeface="Segoe UI" panose="020B0502040204020203" pitchFamily="34" charset="0"/>
                <a:cs typeface="Segoe UI" panose="020B0502040204020203" pitchFamily="34" charset="0"/>
              </a:rPr>
              <a:t> </a:t>
            </a:r>
            <a:r>
              <a:rPr lang="en-US" b="1" dirty="0">
                <a:solidFill>
                  <a:schemeClr val="accent1"/>
                </a:solidFill>
                <a:latin typeface="Segoe UI" panose="020B0502040204020203" pitchFamily="34" charset="0"/>
                <a:cs typeface="Segoe UI" panose="020B0502040204020203" pitchFamily="34" charset="0"/>
              </a:rPr>
              <a:t>3</a:t>
            </a:r>
            <a:r>
              <a:rPr lang="en-US" dirty="0">
                <a:latin typeface="Segoe UI" panose="020B0502040204020203" pitchFamily="34" charset="0"/>
                <a:cs typeface="Segoe UI" panose="020B0502040204020203" pitchFamily="34" charset="0"/>
              </a:rPr>
              <a:t> </a:t>
            </a:r>
            <a:r>
              <a:rPr lang="en-US" b="1" dirty="0" err="1">
                <a:solidFill>
                  <a:schemeClr val="accent1"/>
                </a:solidFill>
                <a:latin typeface="Segoe UI" panose="020B0502040204020203" pitchFamily="34" charset="0"/>
                <a:cs typeface="Segoe UI" panose="020B0502040204020203" pitchFamily="34" charset="0"/>
              </a:rPr>
              <a:t>dönem</a:t>
            </a:r>
            <a:r>
              <a:rPr lang="en-US" b="1" dirty="0">
                <a:solidFill>
                  <a:schemeClr val="accent1"/>
                </a:solidFill>
                <a:latin typeface="Segoe UI" panose="020B0502040204020203" pitchFamily="34" charset="0"/>
                <a:cs typeface="Segoe UI" panose="020B0502040204020203" pitchFamily="34" charset="0"/>
              </a:rPr>
              <a:t>/</a:t>
            </a:r>
            <a:r>
              <a:rPr lang="en-US" b="1" dirty="0" err="1">
                <a:solidFill>
                  <a:schemeClr val="accent1"/>
                </a:solidFill>
                <a:latin typeface="Segoe UI" panose="020B0502040204020203" pitchFamily="34" charset="0"/>
                <a:cs typeface="Segoe UI" panose="020B0502040204020203" pitchFamily="34" charset="0"/>
              </a:rPr>
              <a:t>yarıyıl</a:t>
            </a:r>
            <a:r>
              <a:rPr lang="tr-TR"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endParaRPr lang="en-US" dirty="0"/>
          </a:p>
        </p:txBody>
      </p:sp>
      <p:sp>
        <p:nvSpPr>
          <p:cNvPr id="4" name="Content Placeholder 3"/>
          <p:cNvSpPr>
            <a:spLocks noGrp="1"/>
          </p:cNvSpPr>
          <p:nvPr>
            <p:ph sz="quarter" idx="14"/>
          </p:nvPr>
        </p:nvSpPr>
        <p:spPr>
          <a:xfrm>
            <a:off x="5993970" y="1614312"/>
            <a:ext cx="5441673" cy="3905955"/>
          </a:xfrm>
        </p:spPr>
        <p:txBody>
          <a:bodyPr>
            <a:normAutofit/>
          </a:bodyPr>
          <a:lstStyle/>
          <a:p>
            <a:r>
              <a:rPr lang="en-US" b="1" dirty="0">
                <a:latin typeface="Segoe UI" panose="020B0502040204020203" pitchFamily="34" charset="0"/>
                <a:cs typeface="Segoe UI" panose="020B0502040204020203" pitchFamily="34" charset="0"/>
              </a:rPr>
              <a:t>SEE ARTICLE 30 </a:t>
            </a:r>
            <a:endParaRPr lang="en-US"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en-US" dirty="0">
                <a:latin typeface="Segoe UI" panose="020B0502040204020203" pitchFamily="34" charset="0"/>
                <a:cs typeface="Segoe UI" panose="020B0502040204020203" pitchFamily="34" charset="0"/>
              </a:rPr>
              <a:t>Max. perıod: </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3 academic semesters for non-thesis programs</a:t>
            </a:r>
            <a:endParaRPr lang="en-US" b="1" dirty="0">
              <a:latin typeface="Segoe UI" panose="020B0502040204020203" pitchFamily="34" charset="0"/>
              <a:cs typeface="Segoe UI" panose="020B0502040204020203" pitchFamily="34" charset="0"/>
            </a:endParaRP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6 academic semesters for THESIS programs</a:t>
            </a:r>
          </a:p>
          <a:p>
            <a:pPr>
              <a:buFont typeface="Wingdings" panose="05000000000000000000" pitchFamily="2" charset="2"/>
              <a:buChar char="ü"/>
            </a:pPr>
            <a:r>
              <a:rPr lang="en-US" dirty="0">
                <a:latin typeface="Segoe UI" panose="020B0502040204020203" pitchFamily="34" charset="0"/>
                <a:cs typeface="Segoe UI" panose="020B0502040204020203" pitchFamily="34" charset="0"/>
              </a:rPr>
              <a:t>MIN. PERIOD: </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2 academic semesters FOR non-thesis</a:t>
            </a:r>
          </a:p>
          <a:p>
            <a:pPr lvl="1">
              <a:buFont typeface="Wingdings" panose="05000000000000000000" pitchFamily="2" charset="2"/>
              <a:buChar char="ü"/>
            </a:pPr>
            <a:r>
              <a:rPr lang="en-US" dirty="0">
                <a:latin typeface="Segoe UI" panose="020B0502040204020203" pitchFamily="34" charset="0"/>
                <a:cs typeface="Segoe UI" panose="020B0502040204020203" pitchFamily="34" charset="0"/>
              </a:rPr>
              <a:t>3 academic semesters FOR THESIS</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151879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8" y="313266"/>
            <a:ext cx="11323186" cy="1158140"/>
          </a:xfrm>
        </p:spPr>
        <p:txBody>
          <a:bodyPr>
            <a:noAutofit/>
          </a:bodyPr>
          <a:lstStyle/>
          <a:p>
            <a:pPr algn="r"/>
            <a:r>
              <a:rPr lang="en-US" sz="4400" dirty="0" err="1"/>
              <a:t>Programlararası</a:t>
            </a:r>
            <a:r>
              <a:rPr lang="en-US" sz="4400" dirty="0"/>
              <a:t> </a:t>
            </a:r>
            <a:r>
              <a:rPr lang="en-US" sz="4400" dirty="0" err="1"/>
              <a:t>geçİŞ</a:t>
            </a:r>
            <a:r>
              <a:rPr lang="en-US" sz="4400" dirty="0"/>
              <a:t> –program TRANSITION</a:t>
            </a:r>
          </a:p>
        </p:txBody>
      </p:sp>
      <p:sp>
        <p:nvSpPr>
          <p:cNvPr id="3" name="Content Placeholder 2"/>
          <p:cNvSpPr>
            <a:spLocks noGrp="1"/>
          </p:cNvSpPr>
          <p:nvPr>
            <p:ph sz="quarter" idx="13"/>
          </p:nvPr>
        </p:nvSpPr>
        <p:spPr>
          <a:xfrm>
            <a:off x="685800" y="1614311"/>
            <a:ext cx="5088714" cy="3984977"/>
          </a:xfrm>
        </p:spPr>
        <p:txBody>
          <a:bodyPr>
            <a:normAutofit fontScale="77500" lnSpcReduction="20000"/>
          </a:bodyPr>
          <a:lstStyle/>
          <a:p>
            <a:r>
              <a:rPr lang="en-US" sz="2200" b="1" dirty="0">
                <a:latin typeface="Segoe UI" panose="020B0502040204020203" pitchFamily="34" charset="0"/>
                <a:cs typeface="Segoe UI" panose="020B0502040204020203" pitchFamily="34" charset="0"/>
              </a:rPr>
              <a:t>BKZ. MADDE 14</a:t>
            </a:r>
          </a:p>
          <a:p>
            <a:r>
              <a:rPr lang="tr-TR" dirty="0">
                <a:latin typeface="Segoe UI" panose="020B0502040204020203" pitchFamily="34" charset="0"/>
                <a:cs typeface="Segoe UI" panose="020B0502040204020203" pitchFamily="34" charset="0"/>
              </a:rPr>
              <a:t>a) Tezli yüksek lisans programından, tezsiz yüksek lisans programına geçiş, adayın başvurusu, EABDB önerisi ve ilgili enstitü yönetim kurulu kararı ile gerçekleştirilir.</a:t>
            </a:r>
            <a:endParaRPr lang="en-US" dirty="0">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b) Tezsiz programdan tezli programa geçiş, öğrencinin tezli lisansüstü programın asgari başvuru koşullarını sağlaması, Tezli program için gerekli dersleri alıp başarıyla tamamlaması ve halen kayıtlı olduğu genel not ortalamasının en az 3.00/4.00 olması koşuluyla, adayın başvurusu üzerine, EABDB’nin önerisi ve ilgili enstitü yönetim kurulu kararı ile gerçekleşir.</a:t>
            </a:r>
            <a:endParaRPr lang="en-US" dirty="0">
              <a:latin typeface="Segoe UI" panose="020B0502040204020203" pitchFamily="34" charset="0"/>
              <a:cs typeface="Segoe UI" panose="020B0502040204020203" pitchFamily="34" charset="0"/>
            </a:endParaRPr>
          </a:p>
        </p:txBody>
      </p:sp>
      <p:sp>
        <p:nvSpPr>
          <p:cNvPr id="4" name="Content Placeholder 3"/>
          <p:cNvSpPr>
            <a:spLocks noGrp="1"/>
          </p:cNvSpPr>
          <p:nvPr>
            <p:ph sz="quarter" idx="14"/>
          </p:nvPr>
        </p:nvSpPr>
        <p:spPr>
          <a:xfrm>
            <a:off x="5993971" y="1614312"/>
            <a:ext cx="5086538" cy="3905955"/>
          </a:xfrm>
        </p:spPr>
        <p:txBody>
          <a:bodyPr>
            <a:normAutofit fontScale="62500" lnSpcReduction="20000"/>
          </a:bodyPr>
          <a:lstStyle/>
          <a:p>
            <a:r>
              <a:rPr lang="en-US" b="1" dirty="0">
                <a:latin typeface="Segoe UI" panose="020B0502040204020203" pitchFamily="34" charset="0"/>
                <a:cs typeface="Segoe UI" panose="020B0502040204020203" pitchFamily="34" charset="0"/>
              </a:rPr>
              <a:t>SEE ARTICLES 14</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 A student’s transition from a thesis-based Master’s program to a non-thesis program is realized upon the proposal of the related CDGS and the decision the related Graduate School Executive Board</a:t>
            </a:r>
          </a:p>
          <a:p>
            <a:r>
              <a:rPr lang="en-US" dirty="0">
                <a:latin typeface="Segoe UI" panose="020B0502040204020203" pitchFamily="34" charset="0"/>
                <a:cs typeface="Segoe UI" panose="020B0502040204020203" pitchFamily="34" charset="0"/>
              </a:rPr>
              <a:t>b) Transfer from a non-thesis program to a thesis-based Master’s program is possible on condition that the student meets the minimum requirements of the thesis-based Master’s program, has completed the courses to be taken prior to the thesis-based Master’s program, and has collected a grade point average of at least 3.00/4.00 in the program currently enrolled. After the application of the student, the process is finalized upon the proposal of the related CDGS and the decision of the related Graduate School Executive Board.</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779053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Formlar</a:t>
            </a:r>
            <a:r>
              <a:rPr lang="en-US" dirty="0"/>
              <a:t> - forms</a:t>
            </a:r>
          </a:p>
        </p:txBody>
      </p:sp>
      <p:sp>
        <p:nvSpPr>
          <p:cNvPr id="3" name="Content Placeholder 2"/>
          <p:cNvSpPr>
            <a:spLocks noGrp="1"/>
          </p:cNvSpPr>
          <p:nvPr>
            <p:ph sz="quarter" idx="13"/>
          </p:nvPr>
        </p:nvSpPr>
        <p:spPr>
          <a:xfrm>
            <a:off x="685801" y="1930400"/>
            <a:ext cx="5088714" cy="3311189"/>
          </a:xfrm>
        </p:spPr>
        <p:txBody>
          <a:bodyPr>
            <a:normAutofit fontScale="77500" lnSpcReduction="20000"/>
          </a:bodyPr>
          <a:lstStyle/>
          <a:p>
            <a:r>
              <a:rPr lang="en-US" b="1" dirty="0">
                <a:latin typeface="Segoe UI" panose="020B0502040204020203" pitchFamily="34" charset="0"/>
                <a:cs typeface="Segoe UI" panose="020B0502040204020203" pitchFamily="34" charset="0"/>
              </a:rPr>
              <a:t>MADDE 31: </a:t>
            </a:r>
            <a:r>
              <a:rPr lang="tr-TR" dirty="0">
                <a:latin typeface="Segoe UI" panose="020B0502040204020203" pitchFamily="34" charset="0"/>
                <a:cs typeface="Segoe UI" panose="020B0502040204020203" pitchFamily="34" charset="0"/>
              </a:rPr>
              <a:t>Tezli yüksek lisans programında, EABDB her öğrenci için Üniversite kadrosunda bulunan bir </a:t>
            </a:r>
            <a:r>
              <a:rPr lang="tr-TR" b="1" dirty="0">
                <a:solidFill>
                  <a:schemeClr val="accent1"/>
                </a:solidFill>
                <a:latin typeface="Segoe UI" panose="020B0502040204020203" pitchFamily="34" charset="0"/>
                <a:cs typeface="Segoe UI" panose="020B0502040204020203" pitchFamily="34" charset="0"/>
              </a:rPr>
              <a:t>tez danışmanını en geç birinci yarıyılın sonuna kadar</a:t>
            </a:r>
            <a:r>
              <a:rPr lang="tr-TR" dirty="0">
                <a:latin typeface="Segoe UI" panose="020B0502040204020203" pitchFamily="34" charset="0"/>
                <a:cs typeface="Segoe UI" panose="020B0502040204020203" pitchFamily="34" charset="0"/>
              </a:rPr>
              <a:t>; öğrencinin danışmanıyla beraber belirlediği </a:t>
            </a:r>
            <a:r>
              <a:rPr lang="tr-TR" b="1" dirty="0">
                <a:solidFill>
                  <a:schemeClr val="accent1"/>
                </a:solidFill>
                <a:latin typeface="Segoe UI" panose="020B0502040204020203" pitchFamily="34" charset="0"/>
                <a:cs typeface="Segoe UI" panose="020B0502040204020203" pitchFamily="34" charset="0"/>
              </a:rPr>
              <a:t>tez konusunu da en geç ikinci yarıyılın sonuna kadar Enstitüye önerir</a:t>
            </a:r>
            <a:r>
              <a:rPr lang="tr-TR" dirty="0">
                <a:latin typeface="Segoe UI" panose="020B0502040204020203" pitchFamily="34" charset="0"/>
                <a:cs typeface="Segoe UI" panose="020B0502040204020203" pitchFamily="34" charset="0"/>
              </a:rPr>
              <a:t>. Tez danışmanı ve tez konusu, ilgili enstitü yönetim kurulu onayı ile kesinleşir. Tez önerisi matbu form üzerinde, bilgisayar ortamında yazılarak, literatür taramasını kapsayacak şekilde belirtilir.</a:t>
            </a:r>
            <a:endParaRPr lang="en-US" dirty="0">
              <a:latin typeface="Segoe UI" panose="020B0502040204020203" pitchFamily="34" charset="0"/>
              <a:cs typeface="Segoe UI" panose="020B0502040204020203" pitchFamily="34" charset="0"/>
            </a:endParaRPr>
          </a:p>
          <a:p>
            <a:endParaRPr lang="en-US" dirty="0"/>
          </a:p>
        </p:txBody>
      </p:sp>
      <p:sp>
        <p:nvSpPr>
          <p:cNvPr id="4" name="Content Placeholder 3"/>
          <p:cNvSpPr>
            <a:spLocks noGrp="1"/>
          </p:cNvSpPr>
          <p:nvPr>
            <p:ph sz="quarter" idx="14"/>
          </p:nvPr>
        </p:nvSpPr>
        <p:spPr>
          <a:xfrm>
            <a:off x="5993971" y="1930400"/>
            <a:ext cx="5086538" cy="3444185"/>
          </a:xfrm>
        </p:spPr>
        <p:txBody>
          <a:bodyPr>
            <a:normAutofit fontScale="55000" lnSpcReduction="20000"/>
          </a:bodyPr>
          <a:lstStyle/>
          <a:p>
            <a:r>
              <a:rPr lang="en-US" sz="2600" b="1" dirty="0">
                <a:latin typeface="Segoe UI" panose="020B0502040204020203" pitchFamily="34" charset="0"/>
                <a:cs typeface="Segoe UI" panose="020B0502040204020203" pitchFamily="34" charset="0"/>
              </a:rPr>
              <a:t>ARTICLE 31 –</a:t>
            </a:r>
            <a:r>
              <a:rPr lang="en-US" sz="2600" dirty="0">
                <a:latin typeface="Segoe UI" panose="020B0502040204020203" pitchFamily="34" charset="0"/>
                <a:cs typeface="Segoe UI" panose="020B0502040204020203" pitchFamily="34" charset="0"/>
              </a:rPr>
              <a:t> (1) In the thesis-based Master's program, CDGS assigns a thesis supervisor for each student by the end of the first semester; and proposes the subject of the thesis determined by the student and the supervisor to the Graduate School by the end of the second semester at the latest. The decision concerning the thesis supervisor and the subject of the thesis is finalized upon the approval of the relevant Graduate School Executive Board. The thesis proposal is written electronically on the University’s printed form, also covering the literature review.</a:t>
            </a:r>
          </a:p>
          <a:p>
            <a:endParaRPr lang="en-US" dirty="0"/>
          </a:p>
        </p:txBody>
      </p:sp>
    </p:spTree>
    <p:extLst>
      <p:ext uri="{BB962C8B-B14F-4D97-AF65-F5344CB8AC3E}">
        <p14:creationId xmlns:p14="http://schemas.microsoft.com/office/powerpoint/2010/main" val="2625687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Formlar</a:t>
            </a:r>
            <a:r>
              <a:rPr lang="en-US" dirty="0"/>
              <a:t> - forms</a:t>
            </a:r>
          </a:p>
        </p:txBody>
      </p:sp>
      <p:sp>
        <p:nvSpPr>
          <p:cNvPr id="4" name="Content Placeholder 3"/>
          <p:cNvSpPr>
            <a:spLocks noGrp="1"/>
          </p:cNvSpPr>
          <p:nvPr>
            <p:ph sz="quarter" idx="14"/>
          </p:nvPr>
        </p:nvSpPr>
        <p:spPr/>
        <p:txBody>
          <a:bodyPr/>
          <a:lstStyle/>
          <a:p>
            <a:endParaRPr lang="en-US" dirty="0"/>
          </a:p>
          <a:p>
            <a:r>
              <a:rPr lang="en-US" dirty="0"/>
              <a:t>Petıtıon FOR MAN 590 – SEMINAR</a:t>
            </a:r>
          </a:p>
          <a:p>
            <a:r>
              <a:rPr lang="en-US" dirty="0"/>
              <a:t>4a/4B FORM FOR MAN 599 - THESIS</a:t>
            </a:r>
          </a:p>
          <a:p>
            <a:r>
              <a:rPr lang="en-US" dirty="0"/>
              <a:t>4a/4B FORM FOR MAN 592 - PROJECT</a:t>
            </a:r>
          </a:p>
          <a:p>
            <a:endParaRPr lang="en-US" dirty="0"/>
          </a:p>
        </p:txBody>
      </p:sp>
      <p:sp>
        <p:nvSpPr>
          <p:cNvPr id="5" name="Content Placeholder 4"/>
          <p:cNvSpPr>
            <a:spLocks noGrp="1"/>
          </p:cNvSpPr>
          <p:nvPr>
            <p:ph sz="quarter" idx="13"/>
          </p:nvPr>
        </p:nvSpPr>
        <p:spPr/>
        <p:txBody>
          <a:bodyPr/>
          <a:lstStyle/>
          <a:p>
            <a:pPr marL="0" indent="0">
              <a:buNone/>
            </a:pPr>
            <a:endParaRPr lang="en-US" dirty="0"/>
          </a:p>
          <a:p>
            <a:r>
              <a:rPr lang="en-US" dirty="0"/>
              <a:t>MAN 590 – SEMİNER İÇİN DİLEKÇE</a:t>
            </a:r>
          </a:p>
          <a:p>
            <a:r>
              <a:rPr lang="en-US" dirty="0"/>
              <a:t>MAN 599 – TEZ İÇİN 4a/4B FORMU</a:t>
            </a:r>
          </a:p>
          <a:p>
            <a:r>
              <a:rPr lang="en-US" dirty="0"/>
              <a:t>MAN 592 – PROJE </a:t>
            </a:r>
            <a:r>
              <a:rPr lang="en-US" dirty="0" err="1"/>
              <a:t>için</a:t>
            </a:r>
            <a:r>
              <a:rPr lang="en-US" dirty="0"/>
              <a:t> 4a/4b FORMU</a:t>
            </a:r>
          </a:p>
        </p:txBody>
      </p:sp>
      <p:sp>
        <p:nvSpPr>
          <p:cNvPr id="6" name="Title 1"/>
          <p:cNvSpPr txBox="1">
            <a:spLocks/>
          </p:cNvSpPr>
          <p:nvPr/>
        </p:nvSpPr>
        <p:spPr>
          <a:xfrm>
            <a:off x="576073" y="4349045"/>
            <a:ext cx="10396882" cy="1158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4400" dirty="0">
                <a:hlinkClick r:id="rId2"/>
              </a:rPr>
              <a:t>http://www.sbe.cankaya.edu.tr/formlar/</a:t>
            </a:r>
            <a:r>
              <a:rPr lang="en-US" sz="4400" dirty="0"/>
              <a:t> </a:t>
            </a:r>
          </a:p>
        </p:txBody>
      </p:sp>
    </p:spTree>
    <p:extLst>
      <p:ext uri="{BB962C8B-B14F-4D97-AF65-F5344CB8AC3E}">
        <p14:creationId xmlns:p14="http://schemas.microsoft.com/office/powerpoint/2010/main" val="36936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571320" y="344425"/>
            <a:ext cx="10098512" cy="3173868"/>
          </a:xfrm>
        </p:spPr>
        <p:txBody>
          <a:bodyPr>
            <a:normAutofit fontScale="90000"/>
          </a:bodyPr>
          <a:lstStyle/>
          <a:p>
            <a:r>
              <a:rPr lang="tr-TR" dirty="0"/>
              <a:t/>
            </a:r>
            <a:br>
              <a:rPr lang="tr-TR" dirty="0"/>
            </a:br>
            <a:r>
              <a:rPr lang="tr-TR" dirty="0"/>
              <a:t>Eğitim süreci akış şemaları</a:t>
            </a:r>
            <a:endParaRPr lang="en-US" dirty="0"/>
          </a:p>
        </p:txBody>
      </p:sp>
      <p:sp>
        <p:nvSpPr>
          <p:cNvPr id="3" name="Subtitle 2"/>
          <p:cNvSpPr>
            <a:spLocks noGrp="1"/>
          </p:cNvSpPr>
          <p:nvPr>
            <p:ph type="subTitle" idx="1"/>
          </p:nvPr>
        </p:nvSpPr>
        <p:spPr/>
        <p:txBody>
          <a:bodyPr/>
          <a:lstStyle/>
          <a:p>
            <a:r>
              <a:rPr lang="tr-TR" dirty="0"/>
              <a:t>Graduate programs’ flow charts</a:t>
            </a:r>
            <a:endParaRPr lang="en-US" dirty="0"/>
          </a:p>
        </p:txBody>
      </p:sp>
    </p:spTree>
    <p:extLst>
      <p:ext uri="{BB962C8B-B14F-4D97-AF65-F5344CB8AC3E}">
        <p14:creationId xmlns:p14="http://schemas.microsoft.com/office/powerpoint/2010/main" val="2283890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Tezli yüksek lisans programı</a:t>
            </a:r>
            <a:endParaRPr lang="en-US" dirty="0"/>
          </a:p>
        </p:txBody>
      </p:sp>
      <p:sp>
        <p:nvSpPr>
          <p:cNvPr id="3" name="Content Placeholder 2"/>
          <p:cNvSpPr>
            <a:spLocks noGrp="1"/>
          </p:cNvSpPr>
          <p:nvPr>
            <p:ph sz="quarter" idx="13"/>
          </p:nvPr>
        </p:nvSpPr>
        <p:spPr>
          <a:xfrm>
            <a:off x="685800" y="2063396"/>
            <a:ext cx="10687050" cy="3311189"/>
          </a:xfrm>
        </p:spPr>
        <p:txBody>
          <a:bodyPr/>
          <a:lstStyle/>
          <a:p>
            <a:pPr marL="0" indent="0">
              <a:buNone/>
            </a:pPr>
            <a:r>
              <a:rPr lang="tr-TR" sz="3200" dirty="0"/>
              <a:t>Akış şeması: </a:t>
            </a:r>
          </a:p>
          <a:p>
            <a:endParaRPr lang="tr-TR" dirty="0"/>
          </a:p>
          <a:p>
            <a:pPr marL="0" indent="0">
              <a:buNone/>
            </a:pPr>
            <a:r>
              <a:rPr lang="tr-TR" b="1" dirty="0">
                <a:latin typeface="Segoe UI" panose="020B0502040204020203" pitchFamily="34" charset="0"/>
                <a:cs typeface="Segoe UI" panose="020B0502040204020203" pitchFamily="34" charset="0"/>
                <a:hlinkClick r:id="rId2"/>
              </a:rPr>
              <a:t>http://www.sbe.cankaya.edu.tr/wp-content/uploads/sites/69/2021/10/TEZLI-YUKSEK-LISANS-AKIS-SEMASI-A3-1.pdf</a:t>
            </a:r>
            <a:r>
              <a:rPr lang="tr-TR" b="1" dirty="0">
                <a:latin typeface="Segoe UI" panose="020B0502040204020203" pitchFamily="34" charset="0"/>
                <a:cs typeface="Segoe UI" panose="020B0502040204020203" pitchFamily="34" charset="0"/>
              </a:rPr>
              <a:t> </a:t>
            </a:r>
          </a:p>
          <a:p>
            <a:pPr marL="0" indent="0">
              <a:buNone/>
            </a:pPr>
            <a:endParaRPr lang="tr-TR" dirty="0"/>
          </a:p>
          <a:p>
            <a:endParaRPr lang="en-US" dirty="0"/>
          </a:p>
        </p:txBody>
      </p:sp>
      <p:sp>
        <p:nvSpPr>
          <p:cNvPr id="5" name="Curved Left Arrow 4"/>
          <p:cNvSpPr/>
          <p:nvPr/>
        </p:nvSpPr>
        <p:spPr>
          <a:xfrm rot="19479100">
            <a:off x="3328987" y="2166372"/>
            <a:ext cx="742950" cy="12144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5550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00B0F0"/>
                </a:solidFill>
              </a:rPr>
              <a:t>Tezsiz</a:t>
            </a:r>
            <a:r>
              <a:rPr lang="tr-TR" dirty="0"/>
              <a:t> yüksek lisans programı</a:t>
            </a:r>
            <a:endParaRPr lang="en-US" dirty="0"/>
          </a:p>
        </p:txBody>
      </p:sp>
      <p:sp>
        <p:nvSpPr>
          <p:cNvPr id="3" name="Content Placeholder 2"/>
          <p:cNvSpPr>
            <a:spLocks noGrp="1"/>
          </p:cNvSpPr>
          <p:nvPr>
            <p:ph sz="quarter" idx="13"/>
          </p:nvPr>
        </p:nvSpPr>
        <p:spPr/>
        <p:txBody>
          <a:bodyPr/>
          <a:lstStyle/>
          <a:p>
            <a:pPr marL="0" indent="0">
              <a:buNone/>
            </a:pPr>
            <a:r>
              <a:rPr lang="tr-TR" sz="3200" dirty="0"/>
              <a:t>Akış şeması: </a:t>
            </a:r>
          </a:p>
          <a:p>
            <a:endParaRPr lang="tr-TR" dirty="0"/>
          </a:p>
          <a:p>
            <a:pPr marL="0" indent="0">
              <a:buNone/>
            </a:pPr>
            <a:r>
              <a:rPr lang="tr-TR" b="1" dirty="0">
                <a:latin typeface="Segoe UI" panose="020B0502040204020203" pitchFamily="34" charset="0"/>
                <a:cs typeface="Segoe UI" panose="020B0502040204020203" pitchFamily="34" charset="0"/>
                <a:hlinkClick r:id="rId2"/>
              </a:rPr>
              <a:t>http://www.sbe.cankaya.edu.tr/wp-content/uploads/sites/69/2021/10/TEZSIZ-YUKSEK-LISANS-AKIS-SEMASI-1.pdf</a:t>
            </a:r>
            <a:r>
              <a:rPr lang="tr-TR" b="1" dirty="0">
                <a:latin typeface="Segoe UI" panose="020B0502040204020203" pitchFamily="34" charset="0"/>
                <a:cs typeface="Segoe UI" panose="020B0502040204020203" pitchFamily="34" charset="0"/>
              </a:rPr>
              <a:t> </a:t>
            </a:r>
          </a:p>
          <a:p>
            <a:endParaRPr lang="en-US" dirty="0"/>
          </a:p>
        </p:txBody>
      </p:sp>
      <p:sp>
        <p:nvSpPr>
          <p:cNvPr id="5" name="Curved Left Arrow 4"/>
          <p:cNvSpPr/>
          <p:nvPr/>
        </p:nvSpPr>
        <p:spPr>
          <a:xfrm rot="19479100">
            <a:off x="3371849" y="2401579"/>
            <a:ext cx="742950" cy="1214437"/>
          </a:xfrm>
          <a:prstGeom prst="curved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41349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pic>
        <p:nvPicPr>
          <p:cNvPr id="6146" name="Picture 2" descr="BÖLÜM FOTOĞRAFIM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51" y="583104"/>
            <a:ext cx="10223547" cy="3727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72766">
            <a:off x="4838878" y="4532079"/>
            <a:ext cx="6256474" cy="1323439"/>
          </a:xfrm>
          <a:prstGeom prst="rect">
            <a:avLst/>
          </a:prstGeom>
          <a:noFill/>
        </p:spPr>
        <p:txBody>
          <a:bodyPr wrap="square" rtlCol="0">
            <a:spAutoFit/>
          </a:bodyPr>
          <a:lstStyle/>
          <a:p>
            <a:r>
              <a:rPr lang="en-US" sz="4400" dirty="0">
                <a:solidFill>
                  <a:schemeClr val="bg1">
                    <a:lumMod val="95000"/>
                  </a:schemeClr>
                </a:solidFill>
              </a:rPr>
              <a:t>İŞLETME </a:t>
            </a:r>
            <a:r>
              <a:rPr lang="en-US" sz="3200" dirty="0">
                <a:solidFill>
                  <a:schemeClr val="bg1">
                    <a:lumMod val="95000"/>
                  </a:schemeClr>
                </a:solidFill>
              </a:rPr>
              <a:t>BÖLÜMÜNE HOŞGELDİNİZ</a:t>
            </a:r>
          </a:p>
          <a:p>
            <a:r>
              <a:rPr lang="en-US" sz="3200" dirty="0">
                <a:solidFill>
                  <a:schemeClr val="bg1">
                    <a:lumMod val="95000"/>
                  </a:schemeClr>
                </a:solidFill>
              </a:rPr>
              <a:t>WELCOME TO DEPT. OF </a:t>
            </a:r>
            <a:r>
              <a:rPr lang="en-US" sz="3600" dirty="0">
                <a:solidFill>
                  <a:schemeClr val="bg1">
                    <a:lumMod val="95000"/>
                  </a:schemeClr>
                </a:solidFill>
              </a:rPr>
              <a:t>MANAGEMENT</a:t>
            </a:r>
            <a:endParaRPr lang="en-US" sz="3200" dirty="0">
              <a:solidFill>
                <a:schemeClr val="bg1">
                  <a:lumMod val="95000"/>
                </a:schemeClr>
              </a:solidFill>
            </a:endParaRPr>
          </a:p>
        </p:txBody>
      </p:sp>
      <p:sp>
        <p:nvSpPr>
          <p:cNvPr id="10" name="TextBox 9"/>
          <p:cNvSpPr txBox="1"/>
          <p:nvPr/>
        </p:nvSpPr>
        <p:spPr>
          <a:xfrm rot="21372766">
            <a:off x="1089153" y="4739840"/>
            <a:ext cx="4468276" cy="1446550"/>
          </a:xfrm>
          <a:prstGeom prst="rect">
            <a:avLst/>
          </a:prstGeom>
          <a:noFill/>
        </p:spPr>
        <p:txBody>
          <a:bodyPr wrap="square" rtlCol="0">
            <a:spAutoFit/>
          </a:bodyPr>
          <a:lstStyle/>
          <a:p>
            <a:r>
              <a:rPr lang="en-US" sz="4800" dirty="0">
                <a:solidFill>
                  <a:schemeClr val="bg1">
                    <a:lumMod val="95000"/>
                  </a:schemeClr>
                </a:solidFill>
              </a:rPr>
              <a:t>ÇANKAYA</a:t>
            </a:r>
            <a:r>
              <a:rPr lang="en-US" sz="4000" dirty="0">
                <a:solidFill>
                  <a:schemeClr val="bg1">
                    <a:lumMod val="95000"/>
                  </a:schemeClr>
                </a:solidFill>
              </a:rPr>
              <a:t> ÜNİVERSİTESİ</a:t>
            </a:r>
          </a:p>
        </p:txBody>
      </p:sp>
    </p:spTree>
    <p:extLst>
      <p:ext uri="{BB962C8B-B14F-4D97-AF65-F5344CB8AC3E}">
        <p14:creationId xmlns:p14="http://schemas.microsoft.com/office/powerpoint/2010/main" val="3293633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TEŞEKKÜRLER</a:t>
            </a:r>
          </a:p>
        </p:txBody>
      </p:sp>
      <p:sp>
        <p:nvSpPr>
          <p:cNvPr id="3" name="Subtitle 2"/>
          <p:cNvSpPr>
            <a:spLocks noGrp="1"/>
          </p:cNvSpPr>
          <p:nvPr>
            <p:ph type="subTitle" idx="1"/>
          </p:nvPr>
        </p:nvSpPr>
        <p:spPr/>
        <p:txBody>
          <a:bodyPr/>
          <a:lstStyle/>
          <a:p>
            <a:r>
              <a:rPr lang="en-US" dirty="0"/>
              <a:t>THANK YOU</a:t>
            </a:r>
          </a:p>
        </p:txBody>
      </p:sp>
      <p:pic>
        <p:nvPicPr>
          <p:cNvPr id="5" name="Resim 4">
            <a:extLst>
              <a:ext uri="{FF2B5EF4-FFF2-40B4-BE49-F238E27FC236}">
                <a16:creationId xmlns:a16="http://schemas.microsoft.com/office/drawing/2014/main" id="{02959536-DCFF-4412-A8B7-FCB0EA343B00}"/>
              </a:ext>
            </a:extLst>
          </p:cNvPr>
          <p:cNvPicPr>
            <a:picLocks noChangeAspect="1"/>
          </p:cNvPicPr>
          <p:nvPr/>
        </p:nvPicPr>
        <p:blipFill>
          <a:blip r:embed="rId2"/>
          <a:stretch>
            <a:fillRect/>
          </a:stretch>
        </p:blipFill>
        <p:spPr>
          <a:xfrm rot="21438292">
            <a:off x="467276" y="837850"/>
            <a:ext cx="4230757" cy="3701913"/>
          </a:xfrm>
          <a:prstGeom prst="rect">
            <a:avLst/>
          </a:prstGeom>
        </p:spPr>
      </p:pic>
      <p:sp>
        <p:nvSpPr>
          <p:cNvPr id="6" name="Metin kutusu 5">
            <a:extLst>
              <a:ext uri="{FF2B5EF4-FFF2-40B4-BE49-F238E27FC236}">
                <a16:creationId xmlns:a16="http://schemas.microsoft.com/office/drawing/2014/main" id="{E9C5C833-3C47-4C0D-85FB-7D14D76E2668}"/>
              </a:ext>
            </a:extLst>
          </p:cNvPr>
          <p:cNvSpPr txBox="1"/>
          <p:nvPr/>
        </p:nvSpPr>
        <p:spPr>
          <a:xfrm rot="21430539">
            <a:off x="357414" y="921043"/>
            <a:ext cx="4400149" cy="461665"/>
          </a:xfrm>
          <a:prstGeom prst="rect">
            <a:avLst/>
          </a:prstGeom>
          <a:noFill/>
        </p:spPr>
        <p:txBody>
          <a:bodyPr wrap="square" rtlCol="0">
            <a:spAutoFit/>
          </a:bodyPr>
          <a:lstStyle/>
          <a:p>
            <a:r>
              <a:rPr lang="tr-TR" sz="2400" b="1" dirty="0">
                <a:latin typeface="Ink Free" panose="03080402000500000000" pitchFamily="66" charset="0"/>
              </a:rPr>
              <a:t>KEEP CALM AND ENJOY YOUR</a:t>
            </a:r>
          </a:p>
        </p:txBody>
      </p:sp>
    </p:spTree>
    <p:extLst>
      <p:ext uri="{BB962C8B-B14F-4D97-AF65-F5344CB8AC3E}">
        <p14:creationId xmlns:p14="http://schemas.microsoft.com/office/powerpoint/2010/main" val="151785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28" y="174644"/>
            <a:ext cx="10396882" cy="1158140"/>
          </a:xfrm>
        </p:spPr>
        <p:txBody>
          <a:bodyPr/>
          <a:lstStyle/>
          <a:p>
            <a:r>
              <a:rPr lang="en-US" dirty="0"/>
              <a:t>İŞLETME ANABİLİM DALI</a:t>
            </a:r>
          </a:p>
        </p:txBody>
      </p:sp>
      <p:sp>
        <p:nvSpPr>
          <p:cNvPr id="3" name="Content Placeholder 2"/>
          <p:cNvSpPr>
            <a:spLocks noGrp="1"/>
          </p:cNvSpPr>
          <p:nvPr>
            <p:ph sz="quarter" idx="13"/>
          </p:nvPr>
        </p:nvSpPr>
        <p:spPr>
          <a:xfrm>
            <a:off x="164903" y="1381686"/>
            <a:ext cx="7924019" cy="4492631"/>
          </a:xfrm>
        </p:spPr>
        <p:txBody>
          <a:bodyPr>
            <a:noAutofit/>
          </a:bodyPr>
          <a:lstStyle/>
          <a:p>
            <a:r>
              <a:rPr lang="en-US" dirty="0" err="1"/>
              <a:t>Bölüm</a:t>
            </a:r>
            <a:r>
              <a:rPr lang="en-US" dirty="0"/>
              <a:t> KADROMUZ – staff:</a:t>
            </a:r>
          </a:p>
          <a:p>
            <a:pPr lvl="1"/>
            <a:r>
              <a:rPr lang="en-US" dirty="0">
                <a:latin typeface="Segoe UI" panose="020B0502040204020203" pitchFamily="34" charset="0"/>
                <a:cs typeface="Segoe UI" panose="020B0502040204020203" pitchFamily="34" charset="0"/>
              </a:rPr>
              <a:t>Prof. Dr. </a:t>
            </a:r>
            <a:r>
              <a:rPr lang="en-US" dirty="0" err="1">
                <a:latin typeface="Segoe UI" panose="020B0502040204020203" pitchFamily="34" charset="0"/>
                <a:cs typeface="Segoe UI" panose="020B0502040204020203" pitchFamily="34" charset="0"/>
              </a:rPr>
              <a:t>rabİa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arzu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kalemcİ</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ABD </a:t>
            </a:r>
            <a:r>
              <a:rPr lang="en-US" dirty="0" err="1">
                <a:latin typeface="Segoe UI" panose="020B0502040204020203" pitchFamily="34" charset="0"/>
                <a:cs typeface="Segoe UI" panose="020B0502040204020203" pitchFamily="34" charset="0"/>
              </a:rPr>
              <a:t>Bşk</a:t>
            </a:r>
            <a:r>
              <a:rPr lang="en-US" dirty="0">
                <a:latin typeface="Segoe UI" panose="020B0502040204020203" pitchFamily="34" charset="0"/>
                <a:cs typeface="Segoe UI" panose="020B0502040204020203" pitchFamily="34" charset="0"/>
              </a:rPr>
              <a:t>.)</a:t>
            </a:r>
          </a:p>
          <a:p>
            <a:pPr lvl="1"/>
            <a:r>
              <a:rPr lang="en-US" dirty="0">
                <a:latin typeface="Segoe UI" panose="020B0502040204020203" pitchFamily="34" charset="0"/>
                <a:cs typeface="Segoe UI" panose="020B0502040204020203" pitchFamily="34" charset="0"/>
              </a:rPr>
              <a:t>Prof. DR. Mehmet METE DOĞANAY (MUHASEBE-FİNANS)</a:t>
            </a:r>
          </a:p>
          <a:p>
            <a:pPr lvl="1"/>
            <a:r>
              <a:rPr lang="en-US" dirty="0" err="1">
                <a:latin typeface="Segoe UI" panose="020B0502040204020203" pitchFamily="34" charset="0"/>
                <a:cs typeface="Segoe UI" panose="020B0502040204020203" pitchFamily="34" charset="0"/>
              </a:rPr>
              <a:t>Doç</a:t>
            </a:r>
            <a:r>
              <a:rPr lang="en-US" dirty="0">
                <a:latin typeface="Segoe UI" panose="020B0502040204020203" pitchFamily="34" charset="0"/>
                <a:cs typeface="Segoe UI" panose="020B0502040204020203" pitchFamily="34" charset="0"/>
              </a:rPr>
              <a:t>. Dr. </a:t>
            </a:r>
            <a:r>
              <a:rPr lang="en-US" dirty="0" err="1">
                <a:latin typeface="Segoe UI" panose="020B0502040204020203" pitchFamily="34" charset="0"/>
                <a:cs typeface="Segoe UI" panose="020B0502040204020203" pitchFamily="34" charset="0"/>
              </a:rPr>
              <a:t>İrge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şener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yönetİm-organİzasyon</a:t>
            </a:r>
            <a:r>
              <a:rPr lang="en-US" dirty="0">
                <a:latin typeface="Segoe UI" panose="020B0502040204020203" pitchFamily="34" charset="0"/>
                <a:cs typeface="Segoe UI" panose="020B0502040204020203" pitchFamily="34" charset="0"/>
              </a:rPr>
              <a:t>)</a:t>
            </a:r>
          </a:p>
          <a:p>
            <a:pPr lvl="1"/>
            <a:r>
              <a:rPr lang="en-US" dirty="0" err="1">
                <a:latin typeface="Segoe UI" panose="020B0502040204020203" pitchFamily="34" charset="0"/>
                <a:cs typeface="Segoe UI" panose="020B0502040204020203" pitchFamily="34" charset="0"/>
              </a:rPr>
              <a:t>Doç</a:t>
            </a:r>
            <a:r>
              <a:rPr lang="en-US" dirty="0">
                <a:latin typeface="Segoe UI" panose="020B0502040204020203" pitchFamily="34" charset="0"/>
                <a:cs typeface="Segoe UI" panose="020B0502040204020203" pitchFamily="34" charset="0"/>
              </a:rPr>
              <a:t>. Dr. can </a:t>
            </a:r>
            <a:r>
              <a:rPr lang="en-US" dirty="0" err="1">
                <a:latin typeface="Segoe UI" panose="020B0502040204020203" pitchFamily="34" charset="0"/>
                <a:cs typeface="Segoe UI" panose="020B0502040204020203" pitchFamily="34" charset="0"/>
              </a:rPr>
              <a:t>öztürk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muhasebe</a:t>
            </a:r>
            <a:r>
              <a:rPr lang="en-US" dirty="0">
                <a:latin typeface="Segoe UI" panose="020B0502040204020203" pitchFamily="34" charset="0"/>
                <a:cs typeface="Segoe UI" panose="020B0502040204020203" pitchFamily="34" charset="0"/>
              </a:rPr>
              <a:t>)</a:t>
            </a:r>
          </a:p>
          <a:p>
            <a:pPr lvl="1"/>
            <a:r>
              <a:rPr lang="en-US" dirty="0">
                <a:latin typeface="Segoe UI" panose="020B0502040204020203" pitchFamily="34" charset="0"/>
                <a:cs typeface="Segoe UI" panose="020B0502040204020203" pitchFamily="34" charset="0"/>
              </a:rPr>
              <a:t>Dr. </a:t>
            </a:r>
            <a:r>
              <a:rPr lang="en-US" dirty="0" err="1">
                <a:latin typeface="Segoe UI" panose="020B0502040204020203" pitchFamily="34" charset="0"/>
                <a:cs typeface="Segoe UI" panose="020B0502040204020203" pitchFamily="34" charset="0"/>
              </a:rPr>
              <a:t>öğr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Üyesİ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arİf</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orçun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sakarya</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a:t>
            </a:r>
            <a:r>
              <a:rPr lang="en-US" dirty="0" err="1">
                <a:latin typeface="Segoe UI" panose="020B0502040204020203" pitchFamily="34" charset="0"/>
                <a:cs typeface="Segoe UI" panose="020B0502040204020203" pitchFamily="34" charset="0"/>
              </a:rPr>
              <a:t>yönetİm-organİzasyon</a:t>
            </a:r>
            <a:r>
              <a:rPr lang="en-US" dirty="0">
                <a:latin typeface="Segoe UI" panose="020B0502040204020203" pitchFamily="34" charset="0"/>
                <a:cs typeface="Segoe UI" panose="020B0502040204020203" pitchFamily="34" charset="0"/>
              </a:rPr>
              <a:t>)</a:t>
            </a:r>
          </a:p>
          <a:p>
            <a:pPr lvl="1"/>
            <a:r>
              <a:rPr lang="en-US" dirty="0" err="1">
                <a:latin typeface="Segoe UI" panose="020B0502040204020203" pitchFamily="34" charset="0"/>
                <a:cs typeface="Segoe UI" panose="020B0502040204020203" pitchFamily="34" charset="0"/>
              </a:rPr>
              <a:t>Öğr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Gör</a:t>
            </a:r>
            <a:r>
              <a:rPr lang="en-US" dirty="0">
                <a:latin typeface="Segoe UI" panose="020B0502040204020203" pitchFamily="34" charset="0"/>
                <a:cs typeface="Segoe UI" panose="020B0502040204020203" pitchFamily="34" charset="0"/>
              </a:rPr>
              <a:t>. Dr. </a:t>
            </a:r>
            <a:r>
              <a:rPr lang="en-US" dirty="0" err="1">
                <a:latin typeface="Segoe UI" panose="020B0502040204020203" pitchFamily="34" charset="0"/>
                <a:cs typeface="Segoe UI" panose="020B0502040204020203" pitchFamily="34" charset="0"/>
              </a:rPr>
              <a:t>zeynep</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bİrce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ergör</a:t>
            </a:r>
            <a:r>
              <a:rPr lang="en-US" dirty="0">
                <a:latin typeface="Segoe UI" panose="020B0502040204020203" pitchFamily="34" charset="0"/>
                <a:cs typeface="Segoe UI" panose="020B0502040204020203" pitchFamily="34" charset="0"/>
              </a:rPr>
              <a:t> (FİNANS)</a:t>
            </a:r>
          </a:p>
          <a:p>
            <a:pPr lvl="1"/>
            <a:r>
              <a:rPr lang="en-US" dirty="0" err="1">
                <a:latin typeface="Segoe UI" panose="020B0502040204020203" pitchFamily="34" charset="0"/>
                <a:cs typeface="Segoe UI" panose="020B0502040204020203" pitchFamily="34" charset="0"/>
              </a:rPr>
              <a:t>Arş</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Gör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Hande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Cansın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kazanç</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üretim</a:t>
            </a:r>
            <a:r>
              <a:rPr lang="en-US" dirty="0">
                <a:latin typeface="Segoe UI" panose="020B0502040204020203" pitchFamily="34" charset="0"/>
                <a:cs typeface="Segoe UI" panose="020B0502040204020203" pitchFamily="34" charset="0"/>
              </a:rPr>
              <a:t>)</a:t>
            </a:r>
          </a:p>
        </p:txBody>
      </p:sp>
      <p:sp>
        <p:nvSpPr>
          <p:cNvPr id="4" name="Content Placeholder 3"/>
          <p:cNvSpPr>
            <a:spLocks noGrp="1"/>
          </p:cNvSpPr>
          <p:nvPr>
            <p:ph sz="quarter" idx="14"/>
          </p:nvPr>
        </p:nvSpPr>
        <p:spPr>
          <a:xfrm>
            <a:off x="6946288" y="3971157"/>
            <a:ext cx="4687064" cy="1478150"/>
          </a:xfrm>
        </p:spPr>
        <p:txBody>
          <a:bodyPr>
            <a:normAutofit fontScale="92500" lnSpcReduction="10000"/>
          </a:bodyPr>
          <a:lstStyle/>
          <a:p>
            <a:r>
              <a:rPr lang="en-US" dirty="0"/>
              <a:t>YÜKSEK LİSANS BURSİYERLERİMİZ – </a:t>
            </a:r>
            <a:r>
              <a:rPr lang="en-US" dirty="0">
                <a:solidFill>
                  <a:srgbClr val="0070C0"/>
                </a:solidFill>
              </a:rPr>
              <a:t>Graduate fellows</a:t>
            </a:r>
            <a:r>
              <a:rPr lang="en-US" dirty="0"/>
              <a:t>:</a:t>
            </a:r>
          </a:p>
          <a:p>
            <a:pPr lvl="1"/>
            <a:r>
              <a:rPr lang="en-US" dirty="0" err="1">
                <a:latin typeface="Segoe UI" panose="020B0502040204020203" pitchFamily="34" charset="0"/>
                <a:cs typeface="Segoe UI" panose="020B0502040204020203" pitchFamily="34" charset="0"/>
              </a:rPr>
              <a:t>Feyza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Demİr</a:t>
            </a:r>
            <a:r>
              <a:rPr lang="en-US" dirty="0">
                <a:latin typeface="Segoe UI" panose="020B0502040204020203" pitchFamily="34" charset="0"/>
                <a:cs typeface="Segoe UI" panose="020B0502040204020203" pitchFamily="34" charset="0"/>
              </a:rPr>
              <a:t> (MBA, </a:t>
            </a:r>
            <a:r>
              <a:rPr lang="en-US" dirty="0" err="1">
                <a:latin typeface="Segoe UI" panose="020B0502040204020203" pitchFamily="34" charset="0"/>
                <a:cs typeface="Segoe UI" panose="020B0502040204020203" pitchFamily="34" charset="0"/>
              </a:rPr>
              <a:t>fİNANS</a:t>
            </a:r>
            <a:r>
              <a:rPr lang="en-US" dirty="0">
                <a:latin typeface="Segoe UI" panose="020B0502040204020203" pitchFamily="34" charset="0"/>
                <a:cs typeface="Segoe UI" panose="020B0502040204020203" pitchFamily="34" charset="0"/>
              </a:rPr>
              <a:t>)</a:t>
            </a:r>
          </a:p>
          <a:p>
            <a:pPr lvl="1"/>
            <a:r>
              <a:rPr lang="en-US" dirty="0" err="1">
                <a:latin typeface="Segoe UI" panose="020B0502040204020203" pitchFamily="34" charset="0"/>
                <a:cs typeface="Segoe UI" panose="020B0502040204020203" pitchFamily="34" charset="0"/>
              </a:rPr>
              <a:t>Ece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büşra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İşler</a:t>
            </a:r>
            <a:r>
              <a:rPr lang="en-US" dirty="0">
                <a:latin typeface="Segoe UI" panose="020B0502040204020203" pitchFamily="34" charset="0"/>
                <a:cs typeface="Segoe UI" panose="020B0502040204020203" pitchFamily="34" charset="0"/>
              </a:rPr>
              <a:t> (İKY)</a:t>
            </a:r>
          </a:p>
        </p:txBody>
      </p:sp>
      <p:sp>
        <p:nvSpPr>
          <p:cNvPr id="5" name="Content Placeholder 3"/>
          <p:cNvSpPr txBox="1">
            <a:spLocks/>
          </p:cNvSpPr>
          <p:nvPr/>
        </p:nvSpPr>
        <p:spPr>
          <a:xfrm>
            <a:off x="6985952" y="1751849"/>
            <a:ext cx="4607737" cy="147815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err="1"/>
              <a:t>Bölüm</a:t>
            </a:r>
            <a:r>
              <a:rPr lang="en-US" dirty="0"/>
              <a:t> </a:t>
            </a:r>
            <a:r>
              <a:rPr lang="en-US" dirty="0" err="1"/>
              <a:t>sekreterİMİz</a:t>
            </a:r>
            <a:r>
              <a:rPr lang="en-US" dirty="0"/>
              <a:t> – </a:t>
            </a:r>
            <a:r>
              <a:rPr lang="en-US" dirty="0">
                <a:solidFill>
                  <a:srgbClr val="0070C0"/>
                </a:solidFill>
              </a:rPr>
              <a:t>dep. secretary</a:t>
            </a:r>
            <a:r>
              <a:rPr lang="en-US" dirty="0"/>
              <a:t>:</a:t>
            </a:r>
          </a:p>
          <a:p>
            <a:pPr lvl="1"/>
            <a:r>
              <a:rPr lang="en-US" dirty="0">
                <a:latin typeface="Segoe UI" panose="020B0502040204020203" pitchFamily="34" charset="0"/>
                <a:cs typeface="Segoe UI" panose="020B0502040204020203" pitchFamily="34" charset="0"/>
              </a:rPr>
              <a:t>ÇİĞDEM ÖZBEK</a:t>
            </a:r>
          </a:p>
          <a:p>
            <a:pPr marL="0" indent="0">
              <a:buNone/>
            </a:pPr>
            <a:endParaRPr lang="en-US" dirty="0"/>
          </a:p>
        </p:txBody>
      </p:sp>
      <p:pic>
        <p:nvPicPr>
          <p:cNvPr id="6" name="Picture 5"/>
          <p:cNvPicPr>
            <a:picLocks noChangeAspect="1"/>
          </p:cNvPicPr>
          <p:nvPr/>
        </p:nvPicPr>
        <p:blipFill>
          <a:blip r:embed="rId2"/>
          <a:stretch>
            <a:fillRect/>
          </a:stretch>
        </p:blipFill>
        <p:spPr>
          <a:xfrm>
            <a:off x="9329485" y="218103"/>
            <a:ext cx="1582265" cy="1324213"/>
          </a:xfrm>
          <a:prstGeom prst="rect">
            <a:avLst/>
          </a:prstGeom>
        </p:spPr>
      </p:pic>
    </p:spTree>
    <p:extLst>
      <p:ext uri="{BB962C8B-B14F-4D97-AF65-F5344CB8AC3E}">
        <p14:creationId xmlns:p14="http://schemas.microsoft.com/office/powerpoint/2010/main" val="124860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a:t>Bölüm</a:t>
            </a:r>
            <a:r>
              <a:rPr lang="en-US" sz="4400" dirty="0"/>
              <a:t> KADROMUZ/YÖNETİM-ORGANİZASYON</a:t>
            </a:r>
          </a:p>
        </p:txBody>
      </p:sp>
      <p:pic>
        <p:nvPicPr>
          <p:cNvPr id="1026" name="Picture 2" descr="http://man.cankaya.edu.tr/wp-content/uploads/sites/61/2021/11/Arzu-Kalemci-226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985257"/>
            <a:ext cx="21526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an.cankaya.edu.tr/wp-content/uploads/sites/61/2016/12/yrd.-do%C3%A7.-dr.-arif-or%C3%A7un-sakar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445" y="2062929"/>
            <a:ext cx="3389044" cy="2259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644279" y="2062929"/>
            <a:ext cx="3453338" cy="2293232"/>
          </a:xfrm>
          <a:prstGeom prst="rect">
            <a:avLst/>
          </a:prstGeom>
        </p:spPr>
      </p:pic>
      <p:sp>
        <p:nvSpPr>
          <p:cNvPr id="7" name="TextBox 6"/>
          <p:cNvSpPr txBox="1"/>
          <p:nvPr/>
        </p:nvSpPr>
        <p:spPr>
          <a:xfrm>
            <a:off x="576673" y="4984074"/>
            <a:ext cx="2370905" cy="369332"/>
          </a:xfrm>
          <a:prstGeom prst="rect">
            <a:avLst/>
          </a:prstGeom>
          <a:noFill/>
        </p:spPr>
        <p:txBody>
          <a:bodyPr wrap="none" rtlCol="0">
            <a:spAutoFit/>
          </a:bodyPr>
          <a:lstStyle/>
          <a:p>
            <a:r>
              <a:rPr lang="en-US" dirty="0"/>
              <a:t>Prof. Dr. R. </a:t>
            </a:r>
            <a:r>
              <a:rPr lang="en-US" dirty="0" err="1"/>
              <a:t>Arzu</a:t>
            </a:r>
            <a:r>
              <a:rPr lang="en-US" dirty="0"/>
              <a:t> KALEMCİ</a:t>
            </a:r>
          </a:p>
        </p:txBody>
      </p:sp>
      <p:sp>
        <p:nvSpPr>
          <p:cNvPr id="11" name="TextBox 10"/>
          <p:cNvSpPr txBox="1"/>
          <p:nvPr/>
        </p:nvSpPr>
        <p:spPr>
          <a:xfrm>
            <a:off x="4422643" y="4487864"/>
            <a:ext cx="1896609" cy="369332"/>
          </a:xfrm>
          <a:prstGeom prst="rect">
            <a:avLst/>
          </a:prstGeom>
          <a:noFill/>
        </p:spPr>
        <p:txBody>
          <a:bodyPr wrap="none" rtlCol="0">
            <a:spAutoFit/>
          </a:bodyPr>
          <a:lstStyle/>
          <a:p>
            <a:r>
              <a:rPr lang="en-US" dirty="0" err="1"/>
              <a:t>Doç</a:t>
            </a:r>
            <a:r>
              <a:rPr lang="en-US" dirty="0"/>
              <a:t>. Dr. </a:t>
            </a:r>
            <a:r>
              <a:rPr lang="en-US" dirty="0" err="1"/>
              <a:t>İrge</a:t>
            </a:r>
            <a:r>
              <a:rPr lang="en-US" dirty="0"/>
              <a:t> ŞENER</a:t>
            </a:r>
          </a:p>
        </p:txBody>
      </p:sp>
      <p:sp>
        <p:nvSpPr>
          <p:cNvPr id="12" name="TextBox 11"/>
          <p:cNvSpPr txBox="1"/>
          <p:nvPr/>
        </p:nvSpPr>
        <p:spPr>
          <a:xfrm>
            <a:off x="8157162" y="4541283"/>
            <a:ext cx="3052823" cy="369332"/>
          </a:xfrm>
          <a:prstGeom prst="rect">
            <a:avLst/>
          </a:prstGeom>
          <a:noFill/>
        </p:spPr>
        <p:txBody>
          <a:bodyPr wrap="none" rtlCol="0">
            <a:spAutoFit/>
          </a:bodyPr>
          <a:lstStyle/>
          <a:p>
            <a:r>
              <a:rPr lang="en-US" dirty="0"/>
              <a:t>Dr. </a:t>
            </a:r>
            <a:r>
              <a:rPr lang="en-US" dirty="0" err="1"/>
              <a:t>Öğr</a:t>
            </a:r>
            <a:r>
              <a:rPr lang="en-US" dirty="0"/>
              <a:t>. </a:t>
            </a:r>
            <a:r>
              <a:rPr lang="en-US" dirty="0" err="1"/>
              <a:t>Üyesi</a:t>
            </a:r>
            <a:r>
              <a:rPr lang="en-US" dirty="0"/>
              <a:t> A. </a:t>
            </a:r>
            <a:r>
              <a:rPr lang="en-US" dirty="0" err="1"/>
              <a:t>Orçun</a:t>
            </a:r>
            <a:r>
              <a:rPr lang="en-US" dirty="0"/>
              <a:t> SAKARYA</a:t>
            </a:r>
          </a:p>
        </p:txBody>
      </p:sp>
      <p:sp>
        <p:nvSpPr>
          <p:cNvPr id="13" name="Title 1"/>
          <p:cNvSpPr txBox="1">
            <a:spLocks/>
          </p:cNvSpPr>
          <p:nvPr/>
        </p:nvSpPr>
        <p:spPr>
          <a:xfrm>
            <a:off x="1120810" y="4857196"/>
            <a:ext cx="10822833" cy="11581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sz="4400" dirty="0">
              <a:solidFill>
                <a:schemeClr val="bg1"/>
              </a:solidFill>
            </a:endParaRPr>
          </a:p>
        </p:txBody>
      </p:sp>
      <p:sp>
        <p:nvSpPr>
          <p:cNvPr id="8" name="Rectangle 7"/>
          <p:cNvSpPr/>
          <p:nvPr/>
        </p:nvSpPr>
        <p:spPr>
          <a:xfrm>
            <a:off x="3474945" y="5646004"/>
            <a:ext cx="8207142" cy="738664"/>
          </a:xfrm>
          <a:prstGeom prst="rect">
            <a:avLst/>
          </a:prstGeom>
        </p:spPr>
        <p:txBody>
          <a:bodyPr wrap="square">
            <a:spAutoFit/>
          </a:bodyPr>
          <a:lstStyle/>
          <a:p>
            <a:pPr algn="r"/>
            <a:r>
              <a:rPr lang="en-US" sz="4200" dirty="0">
                <a:solidFill>
                  <a:schemeClr val="bg1"/>
                </a:solidFill>
              </a:rPr>
              <a:t>STAFF/MANAGEMENT-ORGANIZATION</a:t>
            </a:r>
          </a:p>
        </p:txBody>
      </p:sp>
    </p:spTree>
    <p:extLst>
      <p:ext uri="{BB962C8B-B14F-4D97-AF65-F5344CB8AC3E}">
        <p14:creationId xmlns:p14="http://schemas.microsoft.com/office/powerpoint/2010/main" val="1651863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a:t>Bölüm</a:t>
            </a:r>
            <a:r>
              <a:rPr lang="en-US" sz="4400" dirty="0"/>
              <a:t> KADROMUZ/</a:t>
            </a:r>
            <a:r>
              <a:rPr lang="en-US" sz="4400" dirty="0" err="1"/>
              <a:t>muhasebe-fİnans</a:t>
            </a:r>
            <a:endParaRPr lang="en-US" sz="4400" dirty="0"/>
          </a:p>
        </p:txBody>
      </p:sp>
      <p:sp>
        <p:nvSpPr>
          <p:cNvPr id="7" name="TextBox 6"/>
          <p:cNvSpPr txBox="1"/>
          <p:nvPr/>
        </p:nvSpPr>
        <p:spPr>
          <a:xfrm>
            <a:off x="576672" y="4541283"/>
            <a:ext cx="2594493" cy="369332"/>
          </a:xfrm>
          <a:prstGeom prst="rect">
            <a:avLst/>
          </a:prstGeom>
          <a:noFill/>
        </p:spPr>
        <p:txBody>
          <a:bodyPr wrap="none" rtlCol="0">
            <a:spAutoFit/>
          </a:bodyPr>
          <a:lstStyle/>
          <a:p>
            <a:r>
              <a:rPr lang="en-US" dirty="0"/>
              <a:t>Prof. Dr. M. Mete DOĞANAY</a:t>
            </a:r>
          </a:p>
        </p:txBody>
      </p:sp>
      <p:sp>
        <p:nvSpPr>
          <p:cNvPr id="11" name="TextBox 10"/>
          <p:cNvSpPr txBox="1"/>
          <p:nvPr/>
        </p:nvSpPr>
        <p:spPr>
          <a:xfrm>
            <a:off x="4648955" y="4472152"/>
            <a:ext cx="2012026" cy="369332"/>
          </a:xfrm>
          <a:prstGeom prst="rect">
            <a:avLst/>
          </a:prstGeom>
          <a:noFill/>
        </p:spPr>
        <p:txBody>
          <a:bodyPr wrap="none" rtlCol="0">
            <a:spAutoFit/>
          </a:bodyPr>
          <a:lstStyle/>
          <a:p>
            <a:r>
              <a:rPr lang="en-US" dirty="0" err="1"/>
              <a:t>Doç</a:t>
            </a:r>
            <a:r>
              <a:rPr lang="en-US" dirty="0"/>
              <a:t>. Dr. Can ÖZTÜRK</a:t>
            </a:r>
          </a:p>
        </p:txBody>
      </p:sp>
      <p:sp>
        <p:nvSpPr>
          <p:cNvPr id="12" name="TextBox 11"/>
          <p:cNvSpPr txBox="1"/>
          <p:nvPr/>
        </p:nvSpPr>
        <p:spPr>
          <a:xfrm>
            <a:off x="8157162" y="4541283"/>
            <a:ext cx="2582823" cy="369332"/>
          </a:xfrm>
          <a:prstGeom prst="rect">
            <a:avLst/>
          </a:prstGeom>
          <a:noFill/>
        </p:spPr>
        <p:txBody>
          <a:bodyPr wrap="none" rtlCol="0">
            <a:spAutoFit/>
          </a:bodyPr>
          <a:lstStyle/>
          <a:p>
            <a:r>
              <a:rPr lang="en-US" dirty="0" err="1"/>
              <a:t>Öğr</a:t>
            </a:r>
            <a:r>
              <a:rPr lang="en-US" dirty="0"/>
              <a:t>. </a:t>
            </a:r>
            <a:r>
              <a:rPr lang="en-US" dirty="0" err="1"/>
              <a:t>Gör</a:t>
            </a:r>
            <a:r>
              <a:rPr lang="en-US" dirty="0"/>
              <a:t>. Dr. Z. Birce ERGÖR</a:t>
            </a:r>
          </a:p>
        </p:txBody>
      </p:sp>
      <p:pic>
        <p:nvPicPr>
          <p:cNvPr id="2050" name="Picture 2" descr="http://man.cankaya.edu.tr/wp-content/uploads/sites/61/2016/12/prof.dr_.-mehmet-mete-do%C4%9Fan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5" y="1915377"/>
            <a:ext cx="3058350" cy="2531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904096" y="1998654"/>
            <a:ext cx="3501744" cy="2334495"/>
          </a:xfrm>
          <a:prstGeom prst="rect">
            <a:avLst/>
          </a:prstGeom>
        </p:spPr>
      </p:pic>
      <p:pic>
        <p:nvPicPr>
          <p:cNvPr id="4" name="Picture 3"/>
          <p:cNvPicPr>
            <a:picLocks noChangeAspect="1"/>
          </p:cNvPicPr>
          <p:nvPr/>
        </p:nvPicPr>
        <p:blipFill>
          <a:blip r:embed="rId4"/>
          <a:stretch>
            <a:fillRect/>
          </a:stretch>
        </p:blipFill>
        <p:spPr>
          <a:xfrm>
            <a:off x="8377010" y="1683783"/>
            <a:ext cx="2143125" cy="2857500"/>
          </a:xfrm>
          <a:prstGeom prst="rect">
            <a:avLst/>
          </a:prstGeom>
        </p:spPr>
      </p:pic>
      <p:sp>
        <p:nvSpPr>
          <p:cNvPr id="13" name="Rectangle 12"/>
          <p:cNvSpPr/>
          <p:nvPr/>
        </p:nvSpPr>
        <p:spPr>
          <a:xfrm>
            <a:off x="3302269" y="5633766"/>
            <a:ext cx="8207142" cy="738664"/>
          </a:xfrm>
          <a:prstGeom prst="rect">
            <a:avLst/>
          </a:prstGeom>
        </p:spPr>
        <p:txBody>
          <a:bodyPr wrap="square">
            <a:spAutoFit/>
          </a:bodyPr>
          <a:lstStyle/>
          <a:p>
            <a:pPr algn="r"/>
            <a:r>
              <a:rPr lang="en-US" sz="4200" dirty="0">
                <a:solidFill>
                  <a:schemeClr val="bg1"/>
                </a:solidFill>
              </a:rPr>
              <a:t>STAFF/ACCOUNTING - FINANCE</a:t>
            </a:r>
          </a:p>
        </p:txBody>
      </p:sp>
    </p:spTree>
    <p:extLst>
      <p:ext uri="{BB962C8B-B14F-4D97-AF65-F5344CB8AC3E}">
        <p14:creationId xmlns:p14="http://schemas.microsoft.com/office/powerpoint/2010/main" val="763050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3156"/>
            <a:ext cx="11311467" cy="1290784"/>
          </a:xfrm>
        </p:spPr>
        <p:txBody>
          <a:bodyPr>
            <a:noAutofit/>
          </a:bodyPr>
          <a:lstStyle/>
          <a:p>
            <a:r>
              <a:rPr lang="en-US" sz="4200" dirty="0" err="1"/>
              <a:t>Bölüm</a:t>
            </a:r>
            <a:r>
              <a:rPr lang="en-US" sz="4200" dirty="0"/>
              <a:t> KADROMUZ/</a:t>
            </a:r>
            <a:r>
              <a:rPr lang="en-US" sz="4200" dirty="0" err="1"/>
              <a:t>pazarlama</a:t>
            </a:r>
            <a:r>
              <a:rPr lang="en-US" sz="4200" dirty="0"/>
              <a:t>-ÜRETİM YÖNETİMİ</a:t>
            </a:r>
          </a:p>
        </p:txBody>
      </p:sp>
      <p:sp>
        <p:nvSpPr>
          <p:cNvPr id="12" name="TextBox 11"/>
          <p:cNvSpPr txBox="1"/>
          <p:nvPr/>
        </p:nvSpPr>
        <p:spPr>
          <a:xfrm>
            <a:off x="4126045" y="4644729"/>
            <a:ext cx="2645789" cy="369332"/>
          </a:xfrm>
          <a:prstGeom prst="rect">
            <a:avLst/>
          </a:prstGeom>
          <a:noFill/>
        </p:spPr>
        <p:txBody>
          <a:bodyPr wrap="none" rtlCol="0">
            <a:spAutoFit/>
          </a:bodyPr>
          <a:lstStyle/>
          <a:p>
            <a:r>
              <a:rPr lang="en-US" dirty="0" err="1"/>
              <a:t>Arş</a:t>
            </a:r>
            <a:r>
              <a:rPr lang="en-US" dirty="0"/>
              <a:t>. </a:t>
            </a:r>
            <a:r>
              <a:rPr lang="en-US" dirty="0" err="1"/>
              <a:t>Gör</a:t>
            </a:r>
            <a:r>
              <a:rPr lang="en-US" dirty="0"/>
              <a:t>. H. </a:t>
            </a:r>
            <a:r>
              <a:rPr lang="en-US" dirty="0" err="1"/>
              <a:t>Cansın</a:t>
            </a:r>
            <a:r>
              <a:rPr lang="en-US" dirty="0"/>
              <a:t> KAZANÇ</a:t>
            </a:r>
          </a:p>
        </p:txBody>
      </p:sp>
      <p:pic>
        <p:nvPicPr>
          <p:cNvPr id="8" name="Picture 7"/>
          <p:cNvPicPr>
            <a:picLocks noChangeAspect="1"/>
          </p:cNvPicPr>
          <p:nvPr/>
        </p:nvPicPr>
        <p:blipFill>
          <a:blip r:embed="rId2"/>
          <a:stretch>
            <a:fillRect/>
          </a:stretch>
        </p:blipFill>
        <p:spPr>
          <a:xfrm>
            <a:off x="4126045" y="1951047"/>
            <a:ext cx="2521105" cy="2521105"/>
          </a:xfrm>
          <a:prstGeom prst="rect">
            <a:avLst/>
          </a:prstGeom>
        </p:spPr>
      </p:pic>
      <p:sp>
        <p:nvSpPr>
          <p:cNvPr id="13" name="Rectangle 12"/>
          <p:cNvSpPr/>
          <p:nvPr/>
        </p:nvSpPr>
        <p:spPr>
          <a:xfrm>
            <a:off x="1117600" y="5667632"/>
            <a:ext cx="10498667" cy="738664"/>
          </a:xfrm>
          <a:prstGeom prst="rect">
            <a:avLst/>
          </a:prstGeom>
        </p:spPr>
        <p:txBody>
          <a:bodyPr wrap="square">
            <a:spAutoFit/>
          </a:bodyPr>
          <a:lstStyle/>
          <a:p>
            <a:pPr algn="r"/>
            <a:r>
              <a:rPr lang="en-US" sz="4200" dirty="0">
                <a:solidFill>
                  <a:schemeClr val="bg1"/>
                </a:solidFill>
              </a:rPr>
              <a:t>STAFF/MARKETING – OPERATIONS MANAGEMENT</a:t>
            </a:r>
          </a:p>
        </p:txBody>
      </p:sp>
    </p:spTree>
    <p:extLst>
      <p:ext uri="{BB962C8B-B14F-4D97-AF65-F5344CB8AC3E}">
        <p14:creationId xmlns:p14="http://schemas.microsoft.com/office/powerpoint/2010/main" val="711336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3156"/>
            <a:ext cx="11311467" cy="1290784"/>
          </a:xfrm>
        </p:spPr>
        <p:txBody>
          <a:bodyPr>
            <a:noAutofit/>
          </a:bodyPr>
          <a:lstStyle/>
          <a:p>
            <a:r>
              <a:rPr lang="en-US" sz="4200" dirty="0" err="1"/>
              <a:t>Bölüm</a:t>
            </a:r>
            <a:r>
              <a:rPr lang="en-US" sz="4200" dirty="0"/>
              <a:t> KADROMUZ/</a:t>
            </a:r>
            <a:r>
              <a:rPr lang="en-US" sz="4200" dirty="0" err="1"/>
              <a:t>yüksek</a:t>
            </a:r>
            <a:r>
              <a:rPr lang="en-US" sz="4200" dirty="0"/>
              <a:t> </a:t>
            </a:r>
            <a:r>
              <a:rPr lang="en-US" sz="4200" dirty="0" err="1"/>
              <a:t>Lİsans</a:t>
            </a:r>
            <a:r>
              <a:rPr lang="en-US" sz="4200" dirty="0"/>
              <a:t> </a:t>
            </a:r>
            <a:r>
              <a:rPr lang="en-US" sz="4200" dirty="0" err="1"/>
              <a:t>bursİyerlerİmİz</a:t>
            </a:r>
            <a:endParaRPr lang="en-US" sz="4200" dirty="0"/>
          </a:p>
        </p:txBody>
      </p:sp>
      <p:sp>
        <p:nvSpPr>
          <p:cNvPr id="7" name="TextBox 6"/>
          <p:cNvSpPr txBox="1"/>
          <p:nvPr/>
        </p:nvSpPr>
        <p:spPr>
          <a:xfrm>
            <a:off x="1708455" y="4483453"/>
            <a:ext cx="1919628" cy="369332"/>
          </a:xfrm>
          <a:prstGeom prst="rect">
            <a:avLst/>
          </a:prstGeom>
          <a:noFill/>
        </p:spPr>
        <p:txBody>
          <a:bodyPr wrap="none" rtlCol="0">
            <a:spAutoFit/>
          </a:bodyPr>
          <a:lstStyle/>
          <a:p>
            <a:r>
              <a:rPr lang="en-US" dirty="0" err="1"/>
              <a:t>Feyza</a:t>
            </a:r>
            <a:r>
              <a:rPr lang="en-US" dirty="0"/>
              <a:t> DEMİR (MBA)</a:t>
            </a:r>
          </a:p>
        </p:txBody>
      </p:sp>
      <p:sp>
        <p:nvSpPr>
          <p:cNvPr id="12" name="TextBox 11"/>
          <p:cNvSpPr txBox="1"/>
          <p:nvPr/>
        </p:nvSpPr>
        <p:spPr>
          <a:xfrm>
            <a:off x="6811024" y="4466119"/>
            <a:ext cx="2127505" cy="369332"/>
          </a:xfrm>
          <a:prstGeom prst="rect">
            <a:avLst/>
          </a:prstGeom>
          <a:noFill/>
        </p:spPr>
        <p:txBody>
          <a:bodyPr wrap="none" rtlCol="0">
            <a:spAutoFit/>
          </a:bodyPr>
          <a:lstStyle/>
          <a:p>
            <a:r>
              <a:rPr lang="en-US" dirty="0" err="1"/>
              <a:t>Ece</a:t>
            </a:r>
            <a:r>
              <a:rPr lang="en-US" dirty="0"/>
              <a:t> </a:t>
            </a:r>
            <a:r>
              <a:rPr lang="en-US" dirty="0" err="1"/>
              <a:t>Büşra</a:t>
            </a:r>
            <a:r>
              <a:rPr lang="en-US" dirty="0"/>
              <a:t> İŞLER (İKY)</a:t>
            </a:r>
          </a:p>
        </p:txBody>
      </p:sp>
      <p:pic>
        <p:nvPicPr>
          <p:cNvPr id="3" name="Picture 2"/>
          <p:cNvPicPr>
            <a:picLocks noChangeAspect="1"/>
          </p:cNvPicPr>
          <p:nvPr/>
        </p:nvPicPr>
        <p:blipFill>
          <a:blip r:embed="rId2"/>
          <a:stretch>
            <a:fillRect/>
          </a:stretch>
        </p:blipFill>
        <p:spPr>
          <a:xfrm>
            <a:off x="1863407" y="1608619"/>
            <a:ext cx="1609725" cy="2857500"/>
          </a:xfrm>
          <a:prstGeom prst="rect">
            <a:avLst/>
          </a:prstGeom>
        </p:spPr>
      </p:pic>
      <p:pic>
        <p:nvPicPr>
          <p:cNvPr id="9" name="Picture 8"/>
          <p:cNvPicPr>
            <a:picLocks noChangeAspect="1"/>
          </p:cNvPicPr>
          <p:nvPr/>
        </p:nvPicPr>
        <p:blipFill>
          <a:blip r:embed="rId3"/>
          <a:stretch>
            <a:fillRect/>
          </a:stretch>
        </p:blipFill>
        <p:spPr>
          <a:xfrm>
            <a:off x="6641465" y="1755393"/>
            <a:ext cx="2466621" cy="2728060"/>
          </a:xfrm>
          <a:prstGeom prst="rect">
            <a:avLst/>
          </a:prstGeom>
        </p:spPr>
      </p:pic>
      <p:sp>
        <p:nvSpPr>
          <p:cNvPr id="4" name="Rectangle 3"/>
          <p:cNvSpPr/>
          <p:nvPr/>
        </p:nvSpPr>
        <p:spPr>
          <a:xfrm>
            <a:off x="1708455" y="5685690"/>
            <a:ext cx="9821497" cy="646331"/>
          </a:xfrm>
          <a:prstGeom prst="rect">
            <a:avLst/>
          </a:prstGeom>
        </p:spPr>
        <p:txBody>
          <a:bodyPr wrap="square">
            <a:spAutoFit/>
          </a:bodyPr>
          <a:lstStyle/>
          <a:p>
            <a:pPr algn="r"/>
            <a:r>
              <a:rPr lang="en-US" sz="3600" dirty="0">
                <a:solidFill>
                  <a:schemeClr val="bg1"/>
                </a:solidFill>
              </a:rPr>
              <a:t>STAFF/</a:t>
            </a:r>
            <a:r>
              <a:rPr lang="tr-TR" sz="3600" dirty="0">
                <a:solidFill>
                  <a:schemeClr val="bg1"/>
                </a:solidFill>
              </a:rPr>
              <a:t>GRADUATE FELLOWS</a:t>
            </a:r>
            <a:endParaRPr lang="en-US" sz="3600" dirty="0">
              <a:solidFill>
                <a:schemeClr val="bg1"/>
              </a:solidFill>
            </a:endParaRPr>
          </a:p>
        </p:txBody>
      </p:sp>
    </p:spTree>
    <p:extLst>
      <p:ext uri="{BB962C8B-B14F-4D97-AF65-F5344CB8AC3E}">
        <p14:creationId xmlns:p14="http://schemas.microsoft.com/office/powerpoint/2010/main" val="4129464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822</TotalTime>
  <Words>1801</Words>
  <Application>Microsoft Office PowerPoint</Application>
  <PresentationFormat>Geniş ekran</PresentationFormat>
  <Paragraphs>224</Paragraphs>
  <Slides>40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Arial</vt:lpstr>
      <vt:lpstr>Calibri</vt:lpstr>
      <vt:lpstr>Impact</vt:lpstr>
      <vt:lpstr>Ink Free</vt:lpstr>
      <vt:lpstr>Segoe UI</vt:lpstr>
      <vt:lpstr>Times New Roman</vt:lpstr>
      <vt:lpstr>Wingdings</vt:lpstr>
      <vt:lpstr>Main Event</vt:lpstr>
      <vt:lpstr>PowerPoint Sunusu</vt:lpstr>
      <vt:lpstr>Mba &amp; İKY</vt:lpstr>
      <vt:lpstr>İÇERİK - OUTLINE</vt:lpstr>
      <vt:lpstr>PowerPoint Sunusu</vt:lpstr>
      <vt:lpstr>İŞLETME ANABİLİM DALI</vt:lpstr>
      <vt:lpstr>Bölüm KADROMUZ/YÖNETİM-ORGANİZASYON</vt:lpstr>
      <vt:lpstr>Bölüm KADROMUZ/muhasebe-fİnans</vt:lpstr>
      <vt:lpstr>Bölüm KADROMUZ/pazarlama-ÜRETİM YÖNETİMİ</vt:lpstr>
      <vt:lpstr>Bölüm KADROMUZ/yüksek Lİsans bursİyerlerİmİz</vt:lpstr>
      <vt:lpstr>Diğer/yarı zamanlı öğretim üyelerimiz</vt:lpstr>
      <vt:lpstr>Yüksek lİSANS PROGRAM TÜRLERİ</vt:lpstr>
      <vt:lpstr>İŞLETME YÖNETİMİ MBA</vt:lpstr>
      <vt:lpstr>Mba / tezlİ (THESIS) PROGRAM</vt:lpstr>
      <vt:lpstr>Mba / tezlİ PROGRAM / ZORUNLU DERSLER</vt:lpstr>
      <vt:lpstr>Mba / tezSİZ (nonthesıs) PROGRAM</vt:lpstr>
      <vt:lpstr>Mba / tezsİZ PROGRAM / ZORUNLU DERSLER</vt:lpstr>
      <vt:lpstr>Mba / tezli – tezsiz / seçmeli DERSLER</vt:lpstr>
      <vt:lpstr>İNSAN KAYNAKLARI YÖNETİMİ</vt:lpstr>
      <vt:lpstr>İKY/tezlİ PROGRAM</vt:lpstr>
      <vt:lpstr>İKY / tezlİ PROGRAM / ZORUNLU DERSLER</vt:lpstr>
      <vt:lpstr>İKY/ tezSİZ PROGRAM</vt:lpstr>
      <vt:lpstr>İKY / tezsİZ PROGRAM / ZORUNLU DERSLER</vt:lpstr>
      <vt:lpstr>iky / tezli – tezsiz / seçmeli DERSLER</vt:lpstr>
      <vt:lpstr>danışmanlıklar</vt:lpstr>
      <vt:lpstr>Danışmanıklar/akademİK danışman</vt:lpstr>
      <vt:lpstr>Danışmanıklar/tez danışmanı</vt:lpstr>
      <vt:lpstr>Danışmanıklar/tez danışmanı</vt:lpstr>
      <vt:lpstr>yönetmelİK</vt:lpstr>
      <vt:lpstr>yönetmelİK – rules and regulatıons</vt:lpstr>
      <vt:lpstr>Önemlİ BİLGİLER</vt:lpstr>
      <vt:lpstr>PowerPoint Sunusu</vt:lpstr>
      <vt:lpstr>Notlar - GRADES</vt:lpstr>
      <vt:lpstr>Azamİ/asgarİ SÜRE – max/mın PERIOD</vt:lpstr>
      <vt:lpstr>Programlararası geçİŞ –program TRANSITION</vt:lpstr>
      <vt:lpstr>Formlar - forms</vt:lpstr>
      <vt:lpstr>Formlar - forms</vt:lpstr>
      <vt:lpstr> Eğitim süreci akış şemaları</vt:lpstr>
      <vt:lpstr>Tezli yüksek lisans programı</vt:lpstr>
      <vt:lpstr>Tezsiz yüksek lisans programı</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dc:title>
  <dc:creator>birce</dc:creator>
  <cp:lastModifiedBy>toshiba</cp:lastModifiedBy>
  <cp:revision>72</cp:revision>
  <dcterms:created xsi:type="dcterms:W3CDTF">2022-02-22T08:51:51Z</dcterms:created>
  <dcterms:modified xsi:type="dcterms:W3CDTF">2023-02-27T21:16:09Z</dcterms:modified>
</cp:coreProperties>
</file>